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7" r:id="rId28"/>
    <p:sldId id="285" r:id="rId29"/>
    <p:sldId id="286" r:id="rId30"/>
    <p:sldId id="288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4EB-FB5B-484A-91AD-B886DC991E8D}" type="datetimeFigureOut">
              <a:rPr lang="hu-HU" smtClean="0"/>
              <a:t>2019. 01. 10.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A4D-DA02-4890-9F84-05009A003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308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4EB-FB5B-484A-91AD-B886DC991E8D}" type="datetimeFigureOut">
              <a:rPr lang="hu-HU" smtClean="0"/>
              <a:t>2019. 01. 10.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A4D-DA02-4890-9F84-05009A003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586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4EB-FB5B-484A-91AD-B886DC991E8D}" type="datetimeFigureOut">
              <a:rPr lang="hu-HU" smtClean="0"/>
              <a:t>2019. 01. 10.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A4D-DA02-4890-9F84-05009A003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15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4EB-FB5B-484A-91AD-B886DC991E8D}" type="datetimeFigureOut">
              <a:rPr lang="hu-HU" smtClean="0"/>
              <a:t>2019. 01. 10.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A4D-DA02-4890-9F84-05009A003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83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4EB-FB5B-484A-91AD-B886DC991E8D}" type="datetimeFigureOut">
              <a:rPr lang="hu-HU" smtClean="0"/>
              <a:t>2019. 01. 10.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A4D-DA02-4890-9F84-05009A003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70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4EB-FB5B-484A-91AD-B886DC991E8D}" type="datetimeFigureOut">
              <a:rPr lang="hu-HU" smtClean="0"/>
              <a:t>2019. 01. 10.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A4D-DA02-4890-9F84-05009A003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6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4EB-FB5B-484A-91AD-B886DC991E8D}" type="datetimeFigureOut">
              <a:rPr lang="hu-HU" smtClean="0"/>
              <a:t>2019. 01. 10.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A4D-DA02-4890-9F84-05009A003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47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4EB-FB5B-484A-91AD-B886DC991E8D}" type="datetimeFigureOut">
              <a:rPr lang="hu-HU" smtClean="0"/>
              <a:t>2019. 01. 10.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A4D-DA02-4890-9F84-05009A003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17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4EB-FB5B-484A-91AD-B886DC991E8D}" type="datetimeFigureOut">
              <a:rPr lang="hu-HU" smtClean="0"/>
              <a:t>2019. 01. 10.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A4D-DA02-4890-9F84-05009A003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32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4EB-FB5B-484A-91AD-B886DC991E8D}" type="datetimeFigureOut">
              <a:rPr lang="hu-HU" smtClean="0"/>
              <a:t>2019. 01. 10.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A4D-DA02-4890-9F84-05009A003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550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4EB-FB5B-484A-91AD-B886DC991E8D}" type="datetimeFigureOut">
              <a:rPr lang="hu-HU" smtClean="0"/>
              <a:t>2019. 01. 10.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A4D-DA02-4890-9F84-05009A003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13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64EB-FB5B-484A-91AD-B886DC991E8D}" type="datetimeFigureOut">
              <a:rPr lang="hu-HU" smtClean="0"/>
              <a:t>2019. 01. 10.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0A4D-DA02-4890-9F84-05009A003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5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umgenerale.net/hirfolyam/orszagos-nyilt-probaerettsegi-nap-2019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akhitel.h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Továbbtanulási tájékoztató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2019. Január 10.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81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/>
              <a:t>A Kormány 335/2014. (XII. 18.) Korm. rendelete</a:t>
            </a:r>
            <a:br>
              <a:rPr lang="hu-HU" sz="3100" dirty="0"/>
            </a:br>
            <a:r>
              <a:rPr lang="hu-HU" sz="3100" dirty="0"/>
              <a:t>a felsőoktatási felvételi eljárásról szóló 423/2012. (XII. 29.) Korm. rendelet módosításáról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/>
              <a:t>A Rendelet 23. §</a:t>
            </a:r>
            <a:r>
              <a:rPr lang="hu-HU" b="1" dirty="0" err="1"/>
              <a:t>-a</a:t>
            </a:r>
            <a:r>
              <a:rPr lang="hu-HU" b="1" dirty="0"/>
              <a:t> a következő (3) és (4) bekezdésekkel egészül ki:</a:t>
            </a:r>
            <a:endParaRPr lang="hu-HU" dirty="0"/>
          </a:p>
          <a:p>
            <a:r>
              <a:rPr lang="hu-HU" b="1" dirty="0"/>
              <a:t>„(3) Alapképzésre, osztatlan képzésre – az (1) bekezdésben foglaltak mellett, a (4) bekezdésben szabályozott</a:t>
            </a:r>
            <a:endParaRPr lang="hu-HU" dirty="0"/>
          </a:p>
          <a:p>
            <a:r>
              <a:rPr lang="hu-HU" b="1" dirty="0"/>
              <a:t>kivétellel – az a jelentkező vehető fel, aki</a:t>
            </a:r>
            <a:endParaRPr lang="hu-HU" dirty="0"/>
          </a:p>
          <a:p>
            <a:r>
              <a:rPr lang="hu-HU" b="1" dirty="0"/>
              <a:t>a) legalább B2 szintű, általános nyelvi, komplex nyelvvizsgával vagy azzal egyenértékű okirattal rendelkezik és</a:t>
            </a:r>
            <a:endParaRPr lang="hu-HU" dirty="0"/>
          </a:p>
          <a:p>
            <a:r>
              <a:rPr lang="hu-HU" b="1" dirty="0"/>
              <a:t>b) legalább egy emelt szintű érettségi vizsgát tett vagy felsőfokú végzettséget tanúsító oklevéllel rendelkezik.</a:t>
            </a:r>
            <a:endParaRPr lang="hu-HU" dirty="0"/>
          </a:p>
          <a:p>
            <a:r>
              <a:rPr lang="hu-HU" dirty="0"/>
              <a:t>(4) A (3) bekezdés b) pontját nem kell alkalmazni a művészet képzési terület képzésére jelentkezőre.”</a:t>
            </a:r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28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Ingyenes </a:t>
            </a:r>
            <a:r>
              <a:rPr lang="hu-HU" b="1" dirty="0" err="1"/>
              <a:t>próbaérettségi</a:t>
            </a:r>
            <a:r>
              <a:rPr lang="hu-HU" b="1" dirty="0"/>
              <a:t>, 2019. febr. 16.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://www.studiumgenerale.net/hirfolyam/orszagos-nyilt-probaerettsegi-nap-2019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Az esemény továbbra is </a:t>
            </a:r>
            <a:r>
              <a:rPr lang="hu-HU" b="1" dirty="0"/>
              <a:t>ingyenes</a:t>
            </a:r>
            <a:r>
              <a:rPr lang="hu-HU" dirty="0"/>
              <a:t>, azonban a jelentkezés regisztrációhoz kötött, így nincs más dolgotok, mint kitölteni a következő űrlapot </a:t>
            </a:r>
            <a:r>
              <a:rPr lang="hu-HU" b="1" dirty="0"/>
              <a:t>2019. február 10. (vasárnap) 23:59</a:t>
            </a:r>
            <a:r>
              <a:rPr lang="hu-HU" dirty="0"/>
              <a:t>-ig: </a:t>
            </a:r>
          </a:p>
          <a:p>
            <a:r>
              <a:rPr lang="hu-HU" dirty="0"/>
              <a:t>A </a:t>
            </a:r>
            <a:r>
              <a:rPr lang="hu-HU" b="1" dirty="0" err="1"/>
              <a:t>Studium</a:t>
            </a:r>
            <a:r>
              <a:rPr lang="hu-HU" b="1" dirty="0"/>
              <a:t> </a:t>
            </a:r>
            <a:r>
              <a:rPr lang="hu-HU" b="1" dirty="0" err="1"/>
              <a:t>Generale</a:t>
            </a:r>
            <a:r>
              <a:rPr lang="hu-HU" dirty="0"/>
              <a:t> csapata</a:t>
            </a:r>
          </a:p>
          <a:p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64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34" t="15536" r="30448" b="5869"/>
          <a:stretch/>
        </p:blipFill>
        <p:spPr>
          <a:xfrm>
            <a:off x="499807" y="489304"/>
            <a:ext cx="10007167" cy="73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46" t="16329" r="30336" b="4570"/>
          <a:stretch/>
        </p:blipFill>
        <p:spPr>
          <a:xfrm>
            <a:off x="1768027" y="198408"/>
            <a:ext cx="8382536" cy="61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69" t="14941" r="30113" b="5957"/>
          <a:stretch/>
        </p:blipFill>
        <p:spPr>
          <a:xfrm>
            <a:off x="799530" y="491706"/>
            <a:ext cx="7921775" cy="58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Továbbtanulási nap az iskolában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2019. január 18.</a:t>
            </a:r>
          </a:p>
          <a:p>
            <a:endParaRPr lang="hu-HU" dirty="0"/>
          </a:p>
          <a:p>
            <a:r>
              <a:rPr lang="hu-HU" dirty="0" smtClean="0"/>
              <a:t>40 előadó, egyetemekről, szakmákról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49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65" r="19680" b="6114"/>
          <a:stretch/>
        </p:blipFill>
        <p:spPr>
          <a:xfrm>
            <a:off x="669532" y="267419"/>
            <a:ext cx="10164473" cy="64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Szakleírások – képzési területek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7" t="11372" r="51747" b="3568"/>
          <a:stretch/>
        </p:blipFill>
        <p:spPr>
          <a:xfrm>
            <a:off x="2193637" y="1504874"/>
            <a:ext cx="5104309" cy="51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Összes szak listája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47" t="10580" r="33013" b="5562"/>
          <a:stretch/>
        </p:blipFill>
        <p:spPr>
          <a:xfrm>
            <a:off x="3717984" y="1419045"/>
            <a:ext cx="5253488" cy="489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52" t="15734" r="51078" b="9923"/>
          <a:stretch/>
        </p:blipFill>
        <p:spPr>
          <a:xfrm>
            <a:off x="3338423" y="204113"/>
            <a:ext cx="5417388" cy="65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60" t="18434" r="24805" b="10010"/>
          <a:stretch/>
        </p:blipFill>
        <p:spPr>
          <a:xfrm>
            <a:off x="931240" y="657725"/>
            <a:ext cx="8701476" cy="598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25" t="34568" r="38365" b="14680"/>
          <a:stretch/>
        </p:blipFill>
        <p:spPr>
          <a:xfrm>
            <a:off x="2375704" y="284673"/>
            <a:ext cx="8634059" cy="57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71" t="10381" r="45391" b="5166"/>
          <a:stretch/>
        </p:blipFill>
        <p:spPr>
          <a:xfrm>
            <a:off x="2889849" y="-43589"/>
            <a:ext cx="5426015" cy="67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63" t="35361" r="44276" b="11113"/>
          <a:stretch/>
        </p:blipFill>
        <p:spPr>
          <a:xfrm>
            <a:off x="2494247" y="517585"/>
            <a:ext cx="7671501" cy="60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44" t="14743" r="51636" b="12103"/>
          <a:stretch/>
        </p:blipFill>
        <p:spPr>
          <a:xfrm>
            <a:off x="3433313" y="91754"/>
            <a:ext cx="5270740" cy="65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68" t="43886" r="49405" b="9923"/>
          <a:stretch/>
        </p:blipFill>
        <p:spPr>
          <a:xfrm>
            <a:off x="2515024" y="448573"/>
            <a:ext cx="8070329" cy="596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Egyetemek, főiskolák</a:t>
            </a:r>
          </a:p>
          <a:p>
            <a:r>
              <a:rPr lang="hu-HU" dirty="0" smtClean="0"/>
              <a:t>Ponthatárok, statisztikák </a:t>
            </a:r>
          </a:p>
          <a:p>
            <a:r>
              <a:rPr lang="hu-HU" dirty="0" smtClean="0"/>
              <a:t>Pontszámító kalkulátor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558" t="28302" r="58183" b="42013"/>
          <a:stretch/>
        </p:blipFill>
        <p:spPr>
          <a:xfrm>
            <a:off x="2648308" y="3571336"/>
            <a:ext cx="6927013" cy="287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682" r="46394" b="6157"/>
          <a:stretch/>
        </p:blipFill>
        <p:spPr>
          <a:xfrm>
            <a:off x="1669924" y="198409"/>
            <a:ext cx="8099885" cy="61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105" r="59441" b="29549"/>
          <a:stretch/>
        </p:blipFill>
        <p:spPr>
          <a:xfrm>
            <a:off x="568549" y="258792"/>
            <a:ext cx="8552374" cy="609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E-jelentkezkés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6" t="21334" r="73938" b="13690"/>
          <a:stretch/>
        </p:blipFill>
        <p:spPr>
          <a:xfrm>
            <a:off x="3605843" y="1771734"/>
            <a:ext cx="3416060" cy="49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5068" y="321993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Hitelesítés - ügyfélkapu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63" t="20692" r="40484" b="27408"/>
          <a:stretch/>
        </p:blipFill>
        <p:spPr>
          <a:xfrm>
            <a:off x="2562046" y="2002727"/>
            <a:ext cx="6142995" cy="45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690113"/>
            <a:ext cx="10515600" cy="5486850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Pedagógusképzés</a:t>
            </a:r>
            <a:r>
              <a:rPr lang="hu-HU" dirty="0"/>
              <a:t>: 13 fő </a:t>
            </a:r>
          </a:p>
          <a:p>
            <a:pPr lvl="1"/>
            <a:r>
              <a:rPr lang="hu-HU" dirty="0"/>
              <a:t>tanító 4 fő, óvodapedagógus 2 fő, gyógypedagógus 3 fő,</a:t>
            </a:r>
          </a:p>
          <a:p>
            <a:pPr lvl="1"/>
            <a:r>
              <a:rPr lang="hu-HU" dirty="0" err="1"/>
              <a:t>tanárszakos</a:t>
            </a:r>
            <a:r>
              <a:rPr lang="hu-HU" dirty="0"/>
              <a:t> 5 fő (angol-magyar, angol-média, magyar-matematika, magyar-történelem, testnevelés)</a:t>
            </a:r>
          </a:p>
          <a:p>
            <a:r>
              <a:rPr lang="hu-HU" b="1" dirty="0"/>
              <a:t>Orvos/fogorvos</a:t>
            </a:r>
            <a:r>
              <a:rPr lang="hu-HU" dirty="0"/>
              <a:t>: 7 fő (Semmelweis Egyetem)</a:t>
            </a:r>
          </a:p>
          <a:p>
            <a:r>
              <a:rPr lang="hu-HU" b="1" dirty="0"/>
              <a:t>Egészségtudomány:</a:t>
            </a:r>
            <a:r>
              <a:rPr lang="hu-HU" dirty="0"/>
              <a:t> 5 fő </a:t>
            </a:r>
          </a:p>
          <a:p>
            <a:r>
              <a:rPr lang="hu-HU" dirty="0"/>
              <a:t>	gyógytornász 2 fő, konduktor 1 fő, dietetikus 1 fő, ápolás és </a:t>
            </a:r>
            <a:r>
              <a:rPr lang="hu-HU" dirty="0" smtClean="0"/>
              <a:t>	betegellátás </a:t>
            </a:r>
            <a:r>
              <a:rPr lang="hu-HU" dirty="0"/>
              <a:t>1 fő</a:t>
            </a:r>
          </a:p>
          <a:p>
            <a:r>
              <a:rPr lang="hu-HU" b="1" dirty="0"/>
              <a:t>Jogász</a:t>
            </a:r>
            <a:r>
              <a:rPr lang="hu-HU" dirty="0"/>
              <a:t>: 4 fő (Pázmány 3 fő, ELTE 1 fő) </a:t>
            </a:r>
          </a:p>
          <a:p>
            <a:r>
              <a:rPr lang="hu-HU" b="1" dirty="0"/>
              <a:t>Fizikus</a:t>
            </a:r>
            <a:r>
              <a:rPr lang="hu-HU" dirty="0"/>
              <a:t>: 2 fő</a:t>
            </a:r>
          </a:p>
          <a:p>
            <a:r>
              <a:rPr lang="hu-HU" b="1" dirty="0"/>
              <a:t>Gazdaságtudomány</a:t>
            </a:r>
            <a:r>
              <a:rPr lang="hu-HU" dirty="0"/>
              <a:t>: 27 fő (22 %)</a:t>
            </a:r>
          </a:p>
          <a:p>
            <a:r>
              <a:rPr lang="hu-HU" dirty="0"/>
              <a:t>	közülük gazdaság-és pénzügy-matematikai elemzés 3 fő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10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7.4. Tudnivalók a magyar állami ösztöndíjas finanszírozású képzés feltételeiről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oklevélszerzési </a:t>
            </a:r>
            <a:r>
              <a:rPr lang="hu-HU" b="1" dirty="0" smtClean="0"/>
              <a:t>kötelezettség (a képzési idő másfélszerese, </a:t>
            </a:r>
          </a:p>
          <a:p>
            <a:r>
              <a:rPr lang="hu-HU" b="1" dirty="0"/>
              <a:t> </a:t>
            </a:r>
            <a:r>
              <a:rPr lang="hu-HU" b="1" dirty="0" smtClean="0"/>
              <a:t>	visszafizetési köt: 50%, de ez is ledolgozható itthon)</a:t>
            </a:r>
          </a:p>
          <a:p>
            <a:r>
              <a:rPr lang="hu-HU" b="1" dirty="0"/>
              <a:t>munkaviszony-fenntartási </a:t>
            </a:r>
            <a:r>
              <a:rPr lang="hu-HU" b="1" dirty="0" smtClean="0"/>
              <a:t>kötelezettség (pl. 20 év alatt 5 évet itthon kell dolgozni)</a:t>
            </a:r>
          </a:p>
          <a:p>
            <a:endParaRPr lang="hu-HU" b="1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23703" t="63899" r="55566" b="17988"/>
          <a:stretch/>
        </p:blipFill>
        <p:spPr>
          <a:xfrm>
            <a:off x="2950233" y="3716785"/>
            <a:ext cx="5005774" cy="24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Diákhitel 1, (2,3 %), Diákhitel 2 (0 %)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 smtClean="0">
                <a:hlinkClick r:id="rId2"/>
              </a:rPr>
              <a:t>www.diakhitel.hu</a:t>
            </a:r>
            <a:endParaRPr lang="hu-HU" dirty="0" smtClean="0"/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b="1" dirty="0"/>
              <a:t>Diákhitel2</a:t>
            </a:r>
            <a:r>
              <a:rPr lang="hu-HU" dirty="0"/>
              <a:t> törlesztési rendszerét úgy alakították ki, hogy a hitelt felvevők anyagi lehetőségeikhez igazodva, jövedelemarányosan törleszthessenek.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A törlesztési kötelezettség mértéke függ attól, hogy Ön tanulmányai során mekkora összeget vett igénybe.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A törlesztési kötelezettség kezdetének évében és az azt követő évben a kötelező </a:t>
            </a:r>
            <a:r>
              <a:rPr lang="hu-HU" dirty="0" err="1"/>
              <a:t>törlesztőrészletet</a:t>
            </a:r>
            <a:r>
              <a:rPr lang="hu-HU" dirty="0"/>
              <a:t> a minimálbér alapján határozzuk meg. Az ebben az időszakban fizetendő összeg az előző év október 31-én érvényes minimálbér meghatározott százaléka</a:t>
            </a:r>
            <a:r>
              <a:rPr lang="hu-HU" dirty="0" smtClean="0"/>
              <a:t>.</a:t>
            </a:r>
          </a:p>
          <a:p>
            <a:r>
              <a:rPr lang="hu-HU" dirty="0"/>
              <a:t>A törlesztés harmadik évétől kezdve a </a:t>
            </a:r>
            <a:r>
              <a:rPr lang="hu-HU" dirty="0" err="1"/>
              <a:t>törlesztőrészlet</a:t>
            </a:r>
            <a:r>
              <a:rPr lang="hu-HU" dirty="0"/>
              <a:t> kiszámításának alapja a két évvel  korábbi jövedelem.</a:t>
            </a:r>
          </a:p>
        </p:txBody>
      </p:sp>
    </p:spTree>
    <p:extLst>
      <p:ext uri="{BB962C8B-B14F-4D97-AF65-F5344CB8AC3E}">
        <p14:creationId xmlns:p14="http://schemas.microsoft.com/office/powerpoint/2010/main" val="6733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Diákhitel tartozás elengedése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Vissza nem térítendő állami kamattámogatásként elengedésre kerül a diákhitel tartozás </a:t>
            </a:r>
            <a:r>
              <a:rPr lang="hu-HU" b="1" dirty="0"/>
              <a:t>fele</a:t>
            </a:r>
            <a:r>
              <a:rPr lang="hu-HU" dirty="0"/>
              <a:t> azoknál a hitelfelvevő nőknél, akiknek 2018. január 1-jét követően </a:t>
            </a:r>
            <a:r>
              <a:rPr lang="hu-HU" b="1" dirty="0"/>
              <a:t>születik a második gyerme</a:t>
            </a:r>
            <a:r>
              <a:rPr lang="hu-HU" dirty="0"/>
              <a:t>kük és a támogatást igénylik a Diákhitel Központnál. </a:t>
            </a:r>
            <a:r>
              <a:rPr lang="hu-HU" b="1" dirty="0"/>
              <a:t>Harmadi</a:t>
            </a:r>
            <a:r>
              <a:rPr lang="hu-HU" dirty="0"/>
              <a:t>k vagy további gyermek megszületése esetén </a:t>
            </a:r>
            <a:r>
              <a:rPr lang="hu-HU" b="1" dirty="0"/>
              <a:t>a hitelfelvevő nő teljes tartozása elengedésre kerül.</a:t>
            </a:r>
            <a:r>
              <a:rPr lang="hu-HU" dirty="0"/>
              <a:t> </a:t>
            </a:r>
            <a:r>
              <a:rPr lang="hu-HU" dirty="0" smtClean="0"/>
              <a:t>Abban </a:t>
            </a:r>
            <a:r>
              <a:rPr lang="hu-HU" dirty="0"/>
              <a:t>az esetben, ha valakinek szabad felhasználású és kötött felhasználású diákhitele is van, választása szerint csak az egyik hitelre kérheti a támogatást.</a:t>
            </a:r>
          </a:p>
          <a:p>
            <a:r>
              <a:rPr lang="hu-HU" dirty="0"/>
              <a:t>A módosítás 2018. január 1-jétől kerül bevezetésre.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72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Idegen nyelvű képzés teljes finanszírozása – diákhitel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önköltséges és a magyar állami részösztöndíjas képzésben részt vevő hallgatók a felsőoktatási intézménynek fizetendő képzési költség összegének erejéig </a:t>
            </a:r>
            <a:r>
              <a:rPr lang="hu-HU" b="1" dirty="0"/>
              <a:t>Diákhitel2-t </a:t>
            </a:r>
            <a:r>
              <a:rPr lang="hu-HU" dirty="0"/>
              <a:t>vehetnek fel. </a:t>
            </a:r>
            <a:r>
              <a:rPr lang="hu-HU" b="1" dirty="0"/>
              <a:t>A felsőoktatási intézményeknek fizetendő úgynevezett térítési díjak eddig nem tartoztak az képzési költség fogalmába,</a:t>
            </a:r>
            <a:r>
              <a:rPr lang="hu-HU" dirty="0"/>
              <a:t> így </a:t>
            </a:r>
            <a:r>
              <a:rPr lang="hu-HU" dirty="0" err="1"/>
              <a:t>ezidáig</a:t>
            </a:r>
            <a:r>
              <a:rPr lang="hu-HU" dirty="0"/>
              <a:t> a szabályozás nem tette lehetővé ezek Diákhitel2-ből történő finanszírozását. Mivel igény mutatkozott arra, hogy az idegen nyelvű oktatás díjának kiegyenlítéséhez  is kaphassanak anyagi segítséget a diákok, ezért a Kormány úgy döntött, hogy az alap- és mesterképzés tanterve szerint hivatalosan magyar nyelven oktatott ismeretek </a:t>
            </a:r>
            <a:r>
              <a:rPr lang="hu-HU" b="1" dirty="0"/>
              <a:t>nem magyar nyelven történő oktatásért fizetendő térítési díj is finanszírozható a Diákhitel2 összegéből</a:t>
            </a:r>
            <a:r>
              <a:rPr lang="hu-HU" dirty="0"/>
              <a:t>.</a:t>
            </a:r>
          </a:p>
          <a:p>
            <a:r>
              <a:rPr lang="hu-HU" dirty="0"/>
              <a:t>A módosítás 2018. február 1-jétől, azaz legkorábban a 2017/2018-as tavaszi félévtől kerül bevezetésre és  a már megkötött szerződésekre is érvényes. 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51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Külföldi </a:t>
            </a:r>
            <a:r>
              <a:rPr lang="hu-HU" dirty="0" err="1" smtClean="0"/>
              <a:t>résztanumányokra</a:t>
            </a:r>
            <a:r>
              <a:rPr lang="hu-HU" dirty="0" smtClean="0"/>
              <a:t> (Erasmus félévek)- diákhitel 1. emelt összeggel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Európai Gazdasági Térségen belüli külföldi résztanulmányok (</a:t>
            </a:r>
            <a:r>
              <a:rPr lang="hu-HU" b="1" dirty="0"/>
              <a:t>pl. Erasmus félévek)</a:t>
            </a:r>
            <a:r>
              <a:rPr lang="hu-HU" dirty="0"/>
              <a:t> folytatása során a hallgatók külföldön történő megélhetésére, a lakhatás teljes vagy részleges fedezetének biztosítására a Kormány a 2017/2018-as tanév tavaszi félévétől lehetővé teszi, hogy a Hitelfelvevők emelt összegű, a normál </a:t>
            </a:r>
            <a:r>
              <a:rPr lang="hu-HU" b="1" dirty="0"/>
              <a:t>Diákhitel1 kétszeres összegének megfelelő szabad felhasználású Diákhitel1-et jogosultak felvenni.</a:t>
            </a:r>
            <a:r>
              <a:rPr lang="hu-HU" dirty="0"/>
              <a:t> Ennek feltétele, hogy a Hitelfelvevő hallgató hazai felsőoktatási intézménnyel fennálló hallgatói jogviszonya mellett a külföldi felsőoktatási intézménnyel ún. vendéghallgatói jogviszonyban </a:t>
            </a:r>
            <a:r>
              <a:rPr lang="hu-HU" dirty="0" err="1"/>
              <a:t>áljon</a:t>
            </a:r>
            <a:r>
              <a:rPr lang="hu-HU" dirty="0"/>
              <a:t>. A Diákhitel1 keretében kizárólag külföldi részösztöndíjas képzésre így </a:t>
            </a:r>
            <a:r>
              <a:rPr lang="hu-HU" b="1" dirty="0"/>
              <a:t>egy félévre akár 700 ezer Ft, egy teljes tanévre 1 400 000 Ft hitelösszeg kérhető.</a:t>
            </a:r>
          </a:p>
          <a:p>
            <a:r>
              <a:rPr lang="hu-HU" dirty="0"/>
              <a:t>A módosítás 2018. február 1-jétől kerül bevezetésre, az a már megkötött szerződésekre is vonatkozni fog.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8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741873"/>
            <a:ext cx="10515600" cy="5435090"/>
          </a:xfrm>
        </p:spPr>
        <p:txBody>
          <a:bodyPr>
            <a:normAutofit/>
          </a:bodyPr>
          <a:lstStyle/>
          <a:p>
            <a:r>
              <a:rPr lang="hu-HU" b="1" dirty="0"/>
              <a:t>Informatika</a:t>
            </a:r>
            <a:r>
              <a:rPr lang="hu-HU" dirty="0"/>
              <a:t> 12 fő</a:t>
            </a:r>
          </a:p>
          <a:p>
            <a:pPr lvl="1"/>
            <a:r>
              <a:rPr lang="hu-HU" dirty="0" smtClean="0"/>
              <a:t>Pázmány </a:t>
            </a:r>
            <a:r>
              <a:rPr lang="hu-HU" dirty="0"/>
              <a:t>6 fő, BME 2 fő, BGE 1 fő, Óbudai Egyetem 1 fő, OKJ 2 fő </a:t>
            </a:r>
          </a:p>
          <a:p>
            <a:r>
              <a:rPr lang="hu-HU" b="1" dirty="0"/>
              <a:t>Bölcsésztudomány</a:t>
            </a:r>
            <a:r>
              <a:rPr lang="hu-HU" dirty="0"/>
              <a:t> 15 fő</a:t>
            </a:r>
          </a:p>
          <a:p>
            <a:pPr lvl="1"/>
            <a:r>
              <a:rPr lang="hu-HU" dirty="0" smtClean="0"/>
              <a:t>Pszichológia </a:t>
            </a:r>
            <a:r>
              <a:rPr lang="hu-HU" dirty="0"/>
              <a:t>3 fő, szociológia 3 fő</a:t>
            </a:r>
          </a:p>
          <a:p>
            <a:pPr lvl="1"/>
            <a:r>
              <a:rPr lang="hu-HU" dirty="0"/>
              <a:t>Keleti nyelvek és kultúrák 1 fő, régészet 1 fő</a:t>
            </a:r>
          </a:p>
          <a:p>
            <a:pPr lvl="1"/>
            <a:r>
              <a:rPr lang="hu-HU" dirty="0"/>
              <a:t>Anglisztika 2 fő, szabadbölcsészet 1 fő, magyar 1 fő, történelem 1 fő</a:t>
            </a:r>
          </a:p>
          <a:p>
            <a:pPr lvl="1"/>
            <a:r>
              <a:rPr lang="hu-HU" dirty="0"/>
              <a:t>Politikatudomány 1 fő, nemzetközi tanulmány 1 fő</a:t>
            </a:r>
          </a:p>
          <a:p>
            <a:r>
              <a:rPr lang="hu-HU" b="1" dirty="0"/>
              <a:t>Agrárképzés</a:t>
            </a:r>
            <a:r>
              <a:rPr lang="hu-HU" dirty="0"/>
              <a:t>: 5 fő</a:t>
            </a:r>
          </a:p>
          <a:p>
            <a:pPr lvl="1"/>
            <a:r>
              <a:rPr lang="hu-HU" dirty="0"/>
              <a:t>természetvédelmi mérnök 1 fő, kertészmérnök 1 fő, vidékfejlesztési agrármérnök 1 fő, élelmezési mérnök 2 fő</a:t>
            </a:r>
          </a:p>
          <a:p>
            <a:r>
              <a:rPr lang="hu-HU" b="1" dirty="0"/>
              <a:t>Művészeti képzés</a:t>
            </a:r>
            <a:r>
              <a:rPr lang="hu-HU" dirty="0"/>
              <a:t>: 7 fő</a:t>
            </a:r>
          </a:p>
          <a:p>
            <a:pPr lvl="1"/>
            <a:r>
              <a:rPr lang="hu-HU" dirty="0"/>
              <a:t>dekoratőr, grafikus, mozgóképgyártó, zeneszerző, zenész (gordonka és orgona), TV-műsor készítő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84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További statisztikák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38687"/>
            <a:ext cx="10515600" cy="5038276"/>
          </a:xfrm>
        </p:spPr>
        <p:txBody>
          <a:bodyPr>
            <a:normAutofit/>
          </a:bodyPr>
          <a:lstStyle/>
          <a:p>
            <a:r>
              <a:rPr lang="hu-HU" b="1" dirty="0"/>
              <a:t> </a:t>
            </a:r>
            <a:endParaRPr lang="hu-HU" dirty="0"/>
          </a:p>
          <a:p>
            <a:r>
              <a:rPr lang="hu-HU" b="1" dirty="0" smtClean="0"/>
              <a:t>Külföldi </a:t>
            </a:r>
            <a:r>
              <a:rPr lang="hu-HU" b="1" dirty="0"/>
              <a:t>egyetemet</a:t>
            </a:r>
            <a:r>
              <a:rPr lang="hu-HU" dirty="0"/>
              <a:t> választott 2 fő, belföldit 110 fő.</a:t>
            </a:r>
          </a:p>
          <a:p>
            <a:r>
              <a:rPr lang="hu-HU" b="1" dirty="0"/>
              <a:t>Vidéki egyetemet</a:t>
            </a:r>
            <a:r>
              <a:rPr lang="hu-HU" dirty="0"/>
              <a:t> választott 6 fő</a:t>
            </a:r>
          </a:p>
          <a:p>
            <a:r>
              <a:rPr lang="hu-HU" dirty="0"/>
              <a:t>	Pécsi Tudományegyetem 3 fő ( pszichológia, ápolás, </a:t>
            </a:r>
            <a:r>
              <a:rPr lang="hu-HU" dirty="0" smtClean="0"/>
              <a:t>	gyógytornász</a:t>
            </a:r>
            <a:r>
              <a:rPr lang="hu-HU" dirty="0"/>
              <a:t>)</a:t>
            </a:r>
          </a:p>
          <a:p>
            <a:r>
              <a:rPr lang="hu-HU" dirty="0"/>
              <a:t>	Szegedi Tudományegyetem 2 fő ( gyógytornász, gyógypedagógia)</a:t>
            </a:r>
          </a:p>
          <a:p>
            <a:r>
              <a:rPr lang="hu-HU" dirty="0"/>
              <a:t>	Pannon Egyetem 1 fő (természetvédelmi mérnök)</a:t>
            </a:r>
          </a:p>
          <a:p>
            <a:r>
              <a:rPr lang="hu-HU" b="1" dirty="0"/>
              <a:t>OKJ-s képzések: 9 fő</a:t>
            </a:r>
            <a:endParaRPr lang="hu-HU" dirty="0"/>
          </a:p>
          <a:p>
            <a:r>
              <a:rPr lang="hu-HU" dirty="0"/>
              <a:t>	művészeti képzés 5 fő, informatikai képzés 2 fő, műszaki képzés 2 </a:t>
            </a:r>
            <a:r>
              <a:rPr lang="hu-HU" dirty="0" smtClean="0"/>
              <a:t>	fő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11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97147"/>
            <a:ext cx="10515600" cy="5279816"/>
          </a:xfrm>
        </p:spPr>
        <p:txBody>
          <a:bodyPr/>
          <a:lstStyle/>
          <a:p>
            <a:r>
              <a:rPr lang="hu-HU" b="1" dirty="0"/>
              <a:t>A Budapesti Műszaki és Gazdaságtudományi Egyetemen választott szakok:</a:t>
            </a:r>
            <a:endParaRPr lang="hu-HU" dirty="0"/>
          </a:p>
          <a:p>
            <a:pPr lvl="1"/>
            <a:r>
              <a:rPr lang="hu-HU" dirty="0"/>
              <a:t>gazdasági 2 fő, vegyész 3 fő, építész 5 fő, építő 1 fő, gépész 6 fő 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 smtClean="0"/>
              <a:t>(</a:t>
            </a:r>
            <a:r>
              <a:rPr lang="hu-HU" dirty="0"/>
              <a:t>energetikus 1 fő, terméktervező 1 fő, gépészmérnök 4 fő), fizikus 1 fő, </a:t>
            </a:r>
            <a:r>
              <a:rPr lang="hu-HU" dirty="0" smtClean="0"/>
              <a:t>mérnökinformatikus </a:t>
            </a:r>
            <a:r>
              <a:rPr lang="hu-HU" dirty="0"/>
              <a:t>2 </a:t>
            </a:r>
            <a:r>
              <a:rPr lang="hu-HU" dirty="0" smtClean="0"/>
              <a:t>fő</a:t>
            </a:r>
          </a:p>
          <a:p>
            <a:endParaRPr lang="hu-HU" dirty="0"/>
          </a:p>
          <a:p>
            <a:r>
              <a:rPr lang="hu-HU" b="1" dirty="0"/>
              <a:t>Pázmány Péter Katolikus Egyetemen választott szakok:</a:t>
            </a:r>
            <a:endParaRPr lang="hu-HU" dirty="0"/>
          </a:p>
          <a:p>
            <a:pPr lvl="1"/>
            <a:r>
              <a:rPr lang="hu-HU" dirty="0" smtClean="0"/>
              <a:t>bölcsész </a:t>
            </a:r>
            <a:r>
              <a:rPr lang="hu-HU" dirty="0"/>
              <a:t>10 fő, jogász 3 fő, informatikus 6 fő</a:t>
            </a:r>
          </a:p>
        </p:txBody>
      </p:sp>
    </p:spTree>
    <p:extLst>
      <p:ext uri="{BB962C8B-B14F-4D97-AF65-F5344CB8AC3E}">
        <p14:creationId xmlns:p14="http://schemas.microsoft.com/office/powerpoint/2010/main" val="10245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776377"/>
            <a:ext cx="10515600" cy="5400586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/>
              <a:t>Elért pontszámok (102 adat)</a:t>
            </a:r>
            <a:endParaRPr lang="hu-HU" dirty="0"/>
          </a:p>
          <a:p>
            <a:r>
              <a:rPr lang="hu-HU" dirty="0"/>
              <a:t>Átlagpontszám: 424</a:t>
            </a:r>
          </a:p>
          <a:p>
            <a:r>
              <a:rPr lang="hu-HU" dirty="0"/>
              <a:t>400 pont felett van: 77 (75 %)</a:t>
            </a:r>
          </a:p>
          <a:p>
            <a:r>
              <a:rPr lang="hu-HU" dirty="0"/>
              <a:t>440 pont felett van: 27</a:t>
            </a:r>
          </a:p>
          <a:p>
            <a:r>
              <a:rPr lang="hu-HU" dirty="0"/>
              <a:t>470 pont felett van 12</a:t>
            </a:r>
          </a:p>
          <a:p>
            <a:endParaRPr lang="hu-HU" dirty="0"/>
          </a:p>
          <a:p>
            <a:r>
              <a:rPr lang="hu-HU" b="1" dirty="0"/>
              <a:t>Kiemelkedő pontszámokat elért tanulók:</a:t>
            </a:r>
            <a:endParaRPr lang="hu-HU" dirty="0"/>
          </a:p>
          <a:p>
            <a:r>
              <a:rPr lang="hu-HU" dirty="0"/>
              <a:t>496 pont: </a:t>
            </a:r>
            <a:r>
              <a:rPr lang="hu-HU" dirty="0" err="1"/>
              <a:t>Uzonyi</a:t>
            </a:r>
            <a:r>
              <a:rPr lang="hu-HU" dirty="0"/>
              <a:t> Ákos (12.a) – BME informatika</a:t>
            </a:r>
          </a:p>
          <a:p>
            <a:r>
              <a:rPr lang="hu-HU" dirty="0"/>
              <a:t>491 pont: </a:t>
            </a:r>
            <a:r>
              <a:rPr lang="hu-HU" dirty="0" err="1"/>
              <a:t>Beczner</a:t>
            </a:r>
            <a:r>
              <a:rPr lang="hu-HU" dirty="0"/>
              <a:t> Bálint (12.c) – BME vegyészmérnök</a:t>
            </a:r>
          </a:p>
          <a:p>
            <a:r>
              <a:rPr lang="hu-HU" dirty="0"/>
              <a:t>486 pont:  Pongrácz </a:t>
            </a:r>
            <a:r>
              <a:rPr lang="hu-HU" dirty="0" err="1"/>
              <a:t>Lilian</a:t>
            </a:r>
            <a:r>
              <a:rPr lang="hu-HU" dirty="0"/>
              <a:t> (12.a) – </a:t>
            </a:r>
            <a:r>
              <a:rPr lang="hu-HU" dirty="0" err="1"/>
              <a:t>Ludwig-Maximilian-Universität</a:t>
            </a:r>
            <a:r>
              <a:rPr lang="hu-HU" dirty="0"/>
              <a:t> München </a:t>
            </a:r>
          </a:p>
          <a:p>
            <a:r>
              <a:rPr lang="hu-HU" dirty="0"/>
              <a:t>482 pont: </a:t>
            </a:r>
            <a:r>
              <a:rPr lang="hu-HU" dirty="0" err="1"/>
              <a:t>Szolláth</a:t>
            </a:r>
            <a:r>
              <a:rPr lang="hu-HU" dirty="0"/>
              <a:t> Nóra (12.d) – </a:t>
            </a:r>
            <a:r>
              <a:rPr lang="hu-HU" dirty="0" err="1"/>
              <a:t>Corvinus</a:t>
            </a:r>
            <a:r>
              <a:rPr lang="hu-HU" dirty="0"/>
              <a:t> gazdálkodás és menedzsment</a:t>
            </a:r>
          </a:p>
          <a:p>
            <a:r>
              <a:rPr lang="hu-HU" dirty="0"/>
              <a:t>478 pont: Szentkirályi-Tóth Kata (12.d) – PPKE keleti nyelvek és kultúrák [arab]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16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66158"/>
            <a:ext cx="10515600" cy="5210805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/>
              <a:t>Finanszírozás szerint (116 adat)</a:t>
            </a:r>
            <a:endParaRPr lang="hu-HU" dirty="0"/>
          </a:p>
          <a:p>
            <a:r>
              <a:rPr lang="hu-HU" dirty="0"/>
              <a:t>Államilag finanszírozott képzésre 97 fő</a:t>
            </a:r>
          </a:p>
          <a:p>
            <a:r>
              <a:rPr lang="hu-HU" dirty="0"/>
              <a:t>Költségtérítéses  képzésre 19 fő (16 %) </a:t>
            </a:r>
          </a:p>
          <a:p>
            <a:r>
              <a:rPr lang="hu-HU" dirty="0"/>
              <a:t>Költségtérítéses szakok: jogász és gazdasági szakok</a:t>
            </a:r>
          </a:p>
          <a:p>
            <a:r>
              <a:rPr lang="hu-HU" b="1" dirty="0"/>
              <a:t> </a:t>
            </a:r>
            <a:endParaRPr lang="hu-HU" dirty="0"/>
          </a:p>
          <a:p>
            <a:r>
              <a:rPr lang="hu-HU" b="1" dirty="0"/>
              <a:t>Nyelvvizsgák száma:</a:t>
            </a:r>
            <a:endParaRPr lang="hu-HU" dirty="0"/>
          </a:p>
          <a:p>
            <a:r>
              <a:rPr lang="hu-HU" dirty="0"/>
              <a:t>3 nyelvvizsgája volt 2 főnek</a:t>
            </a:r>
          </a:p>
          <a:p>
            <a:r>
              <a:rPr lang="hu-HU" dirty="0"/>
              <a:t>2 nyelvvizsgája volt 24 főnek</a:t>
            </a:r>
          </a:p>
          <a:p>
            <a:r>
              <a:rPr lang="hu-HU" dirty="0"/>
              <a:t>1 nyelvvizsgája volt 71 főnek</a:t>
            </a:r>
          </a:p>
          <a:p>
            <a:r>
              <a:rPr lang="hu-HU" dirty="0"/>
              <a:t>0 nyelvvizsgája volt 24 főnek</a:t>
            </a:r>
          </a:p>
          <a:p>
            <a:r>
              <a:rPr lang="hu-HU" dirty="0"/>
              <a:t>átlag:1,03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76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Nyelvvizsga díj térítése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nyelvvizsga díját 2018. január 1-jétől a 35. évüket be nem töltött fiataloknak térítik meg utólag, az adott évre érvényes minimálbér 25 százalékának megfelelő összeghatárig, azaz 2018-ban 34 500 forintig.</a:t>
            </a:r>
          </a:p>
          <a:p>
            <a:r>
              <a:rPr lang="hu-HU" dirty="0"/>
              <a:t>A visszafizetés az első sikeresen teljesített komplex középfokú (B2) nyelvvizsgára vagy az ezzel egyenértékű emelt szintű idegen nyelvű érettségi vizsgára, valamint a komplex felsőfokú (C1) nyelvvizsgára vonatkozik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00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958</Words>
  <Application>Microsoft Office PowerPoint</Application>
  <PresentationFormat>Szélesvásznú</PresentationFormat>
  <Paragraphs>109</Paragraphs>
  <Slides>34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Office-téma</vt:lpstr>
      <vt:lpstr>Továbbtanulási tájékoztató</vt:lpstr>
      <vt:lpstr>PowerPoint bemutató</vt:lpstr>
      <vt:lpstr>PowerPoint bemutató</vt:lpstr>
      <vt:lpstr>PowerPoint bemutató</vt:lpstr>
      <vt:lpstr>További statisztikák</vt:lpstr>
      <vt:lpstr>PowerPoint bemutató</vt:lpstr>
      <vt:lpstr>PowerPoint bemutató</vt:lpstr>
      <vt:lpstr>PowerPoint bemutató</vt:lpstr>
      <vt:lpstr>Nyelvvizsga díj térítése</vt:lpstr>
      <vt:lpstr>A Kormány 335/2014. (XII. 18.) Korm. rendelete a felsőoktatási felvételi eljárásról szóló 423/2012. (XII. 29.) Korm. rendelet módosításáról </vt:lpstr>
      <vt:lpstr>Ingyenes próbaérettségi, 2019. febr. 16. </vt:lpstr>
      <vt:lpstr>PowerPoint bemutató</vt:lpstr>
      <vt:lpstr>PowerPoint bemutató</vt:lpstr>
      <vt:lpstr>PowerPoint bemutató</vt:lpstr>
      <vt:lpstr>Továbbtanulási nap az iskolában</vt:lpstr>
      <vt:lpstr>PowerPoint bemutató</vt:lpstr>
      <vt:lpstr>Szakleírások – képzési területek</vt:lpstr>
      <vt:lpstr>Összes szak listája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E-jelentkezkés</vt:lpstr>
      <vt:lpstr>Hitelesítés - ügyfélkapu</vt:lpstr>
      <vt:lpstr>7.4. Tudnivalók a magyar állami ösztöndíjas finanszírozású képzés feltételeiről </vt:lpstr>
      <vt:lpstr>Diákhitel 1, (2,3 %), Diákhitel 2 (0 %)</vt:lpstr>
      <vt:lpstr>Diákhitel tartozás elengedése </vt:lpstr>
      <vt:lpstr>Idegen nyelvű képzés teljes finanszírozása – diákhitel 2.</vt:lpstr>
      <vt:lpstr>Külföldi résztanumányokra (Erasmus félévek)- diákhitel 1. emelt összeggel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pestyagi</dc:creator>
  <cp:lastModifiedBy>pestyagi</cp:lastModifiedBy>
  <cp:revision>23</cp:revision>
  <dcterms:created xsi:type="dcterms:W3CDTF">2018-10-17T06:44:46Z</dcterms:created>
  <dcterms:modified xsi:type="dcterms:W3CDTF">2019-01-10T15:16:25Z</dcterms:modified>
</cp:coreProperties>
</file>