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9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80" r:id="rId11"/>
    <p:sldId id="276" r:id="rId12"/>
    <p:sldId id="266" r:id="rId13"/>
    <p:sldId id="268" r:id="rId14"/>
    <p:sldId id="270" r:id="rId15"/>
    <p:sldId id="284" r:id="rId16"/>
    <p:sldId id="288" r:id="rId17"/>
    <p:sldId id="285" r:id="rId18"/>
    <p:sldId id="269" r:id="rId19"/>
    <p:sldId id="271" r:id="rId20"/>
    <p:sldId id="275" r:id="rId21"/>
    <p:sldId id="281" r:id="rId22"/>
    <p:sldId id="282" r:id="rId23"/>
    <p:sldId id="287" r:id="rId24"/>
    <p:sldId id="289" r:id="rId25"/>
    <p:sldId id="290" r:id="rId26"/>
    <p:sldId id="286" r:id="rId27"/>
    <p:sldId id="274" r:id="rId28"/>
  </p:sldIdLst>
  <p:sldSz cx="9144000" cy="6858000" type="screen4x3"/>
  <p:notesSz cx="6858000" cy="9947275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1506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91"/>
          </a:xfrm>
          <a:prstGeom prst="rect">
            <a:avLst/>
          </a:prstGeom>
        </p:spPr>
        <p:txBody>
          <a:bodyPr vert="horz" lIns="91879" tIns="45939" rIns="91879" bIns="45939" rtlCol="0"/>
          <a:lstStyle>
            <a:lvl1pPr algn="r">
              <a:defRPr sz="1200"/>
            </a:lvl1pPr>
          </a:lstStyle>
          <a:p>
            <a:fld id="{1258A899-5765-4DFC-8C05-140606321F71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92213" y="1244600"/>
            <a:ext cx="447357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9" tIns="45939" rIns="91879" bIns="45939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1" y="4787125"/>
            <a:ext cx="5486400" cy="3916740"/>
          </a:xfrm>
          <a:prstGeom prst="rect">
            <a:avLst/>
          </a:prstGeom>
        </p:spPr>
        <p:txBody>
          <a:bodyPr vert="horz" lIns="91879" tIns="45939" rIns="91879" bIns="45939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4" y="9448186"/>
            <a:ext cx="2971800" cy="499090"/>
          </a:xfrm>
          <a:prstGeom prst="rect">
            <a:avLst/>
          </a:prstGeom>
        </p:spPr>
        <p:txBody>
          <a:bodyPr vert="horz" lIns="91879" tIns="45939" rIns="91879" bIns="45939" rtlCol="0" anchor="b"/>
          <a:lstStyle>
            <a:lvl1pPr algn="r">
              <a:defRPr sz="1200"/>
            </a:lvl1pPr>
          </a:lstStyle>
          <a:p>
            <a:fld id="{9355088C-BA5D-4D8B-A144-092EBD6CDC5D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29978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59104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332788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65546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08722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2248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409941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49378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77000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67266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0375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857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26873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1023317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40721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36820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863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4924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252476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6644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62964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4440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7151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5088C-BA5D-4D8B-A144-092EBD6CDC5D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31071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706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883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653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46316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00562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6472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622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66509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91909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5325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3102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7202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568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5958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8681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3597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EEE45-ED69-421E-9820-BE8D9CDD13BB}" type="datetimeFigureOut">
              <a:rPr lang="hu-HU" smtClean="0"/>
              <a:t>2019. 01. 11.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961AFF83-6B22-4F6F-8094-27E43285F047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50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26334" y="3443527"/>
            <a:ext cx="7353337" cy="1103598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Jelentkezz!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52684" y="4914943"/>
            <a:ext cx="6926987" cy="1126283"/>
          </a:xfrm>
        </p:spPr>
        <p:txBody>
          <a:bodyPr>
            <a:normAutofit/>
          </a:bodyPr>
          <a:lstStyle/>
          <a:p>
            <a:pPr algn="ctr"/>
            <a:r>
              <a:rPr lang="hu-HU" sz="3200" dirty="0">
                <a:solidFill>
                  <a:schemeClr val="tx1"/>
                </a:solidFill>
              </a:rPr>
              <a:t>Szülői tájékoztató 2019. január 10.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5376" y="554895"/>
            <a:ext cx="3378411" cy="252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667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80197" y="171934"/>
            <a:ext cx="7978391" cy="1280890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/>
              <a:t>Érettségi eredmények</a:t>
            </a:r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9143981"/>
              </p:ext>
            </p:extLst>
          </p:nvPr>
        </p:nvGraphicFramePr>
        <p:xfrm>
          <a:off x="633046" y="1292051"/>
          <a:ext cx="7797521" cy="30186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584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83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33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69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04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098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középszintű érettségi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emeltszintű érettségi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százalék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érdemjegy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százalék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érdemjegy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80-100%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jeles (5)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60-100%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jeles (5)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60-79%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jó (4)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 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47-59%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jó (4)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40-59%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közepes (3)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33-46%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közepes (3)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25-39%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elégséges (2)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25-32%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elégséges (2)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12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0-24%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elégtelen (1)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>
                          <a:effectLst/>
                        </a:rPr>
                        <a:t> </a:t>
                      </a:r>
                      <a:endParaRPr lang="hu-H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0-24%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u-HU" sz="1800" dirty="0">
                          <a:effectLst/>
                        </a:rPr>
                        <a:t>elégtelen (1)</a:t>
                      </a:r>
                      <a:endParaRPr lang="hu-H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9" name="Szövegdoboz 8"/>
          <p:cNvSpPr txBox="1"/>
          <p:nvPr/>
        </p:nvSpPr>
        <p:spPr>
          <a:xfrm>
            <a:off x="733530" y="4602147"/>
            <a:ext cx="79582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dirty="0"/>
              <a:t>Ha egy vizsgatárgy vizsgája több vizsgarészből áll, a vizsgázónak minden vizsgarészből legalább </a:t>
            </a:r>
            <a:r>
              <a:rPr lang="hu-HU" b="1" dirty="0"/>
              <a:t>12%-</a:t>
            </a:r>
            <a:r>
              <a:rPr lang="hu-HU" dirty="0"/>
              <a:t>ot kell teljesítenie ahhoz, hogy legalább elégséges osztályzatot kaphasson. Ha egy vizsgarész során nem éri el a vizsgázó a 12%-ot, függetlenül a többi vizsgarész eredményétől, elégtelen osztályzatot kap. Az elégséges eredményhez az összes vizsgarészen együttesen kell elérni a 25%-ot.</a:t>
            </a:r>
          </a:p>
        </p:txBody>
      </p:sp>
    </p:spTree>
    <p:extLst>
      <p:ext uri="{BB962C8B-B14F-4D97-AF65-F5344CB8AC3E}">
        <p14:creationId xmlns:p14="http://schemas.microsoft.com/office/powerpoint/2010/main" val="1655016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64030" y="677837"/>
            <a:ext cx="7463014" cy="1097698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hu-HU" sz="5300" b="1" dirty="0"/>
              <a:t>Érettségi változások</a:t>
            </a:r>
            <a:br>
              <a:rPr lang="hu-HU" sz="6700" dirty="0"/>
            </a:br>
            <a:endParaRPr lang="hu-HU" sz="27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4030" y="1775535"/>
            <a:ext cx="7463014" cy="4381050"/>
          </a:xfrm>
        </p:spPr>
        <p:txBody>
          <a:bodyPr>
            <a:normAutofit fontScale="85000" lnSpcReduction="10000"/>
          </a:bodyPr>
          <a:lstStyle/>
          <a:p>
            <a:r>
              <a:rPr lang="hu-HU" sz="2400" b="1" dirty="0"/>
              <a:t>Magyar nyelv és irodalom</a:t>
            </a:r>
          </a:p>
          <a:p>
            <a:pPr lvl="1"/>
            <a:r>
              <a:rPr lang="hu-HU" sz="1800" dirty="0"/>
              <a:t>Feladatlap szerkezete</a:t>
            </a:r>
          </a:p>
          <a:p>
            <a:pPr lvl="2"/>
            <a:r>
              <a:rPr lang="hu-HU" sz="1800" dirty="0"/>
              <a:t>Időbeli változás: 90+150 perc</a:t>
            </a:r>
          </a:p>
          <a:p>
            <a:pPr lvl="1"/>
            <a:r>
              <a:rPr lang="hu-HU" sz="1800" dirty="0"/>
              <a:t>Értékelés: részpontszámok változnak</a:t>
            </a:r>
          </a:p>
          <a:p>
            <a:pPr lvl="1"/>
            <a:r>
              <a:rPr lang="hu-HU" sz="1800" dirty="0"/>
              <a:t>Helyesírás: a jó helyesírást jutalmazza</a:t>
            </a:r>
          </a:p>
          <a:p>
            <a:r>
              <a:rPr lang="hu-HU" sz="2400" b="1" dirty="0"/>
              <a:t>Történelem</a:t>
            </a:r>
          </a:p>
          <a:p>
            <a:pPr lvl="1"/>
            <a:r>
              <a:rPr lang="hu-HU" sz="1800" dirty="0"/>
              <a:t>Írásbeli+ szóbeli pontok aránya: 100 +50 pont ( mindkét szinten)</a:t>
            </a:r>
          </a:p>
          <a:p>
            <a:pPr lvl="1"/>
            <a:r>
              <a:rPr lang="hu-HU" sz="1800" dirty="0"/>
              <a:t>Új feladattípus : Komplex tesztfeladat</a:t>
            </a:r>
          </a:p>
          <a:p>
            <a:pPr lvl="1"/>
            <a:r>
              <a:rPr lang="hu-HU" sz="1800" dirty="0"/>
              <a:t>Esszékérdések száma csökken</a:t>
            </a:r>
          </a:p>
          <a:p>
            <a:r>
              <a:rPr lang="hu-HU" sz="2400" b="1" dirty="0"/>
              <a:t>Matematika</a:t>
            </a:r>
          </a:p>
          <a:p>
            <a:pPr lvl="1"/>
            <a:r>
              <a:rPr lang="hu-HU" sz="1800" dirty="0"/>
              <a:t>A vizsgarész II. részében levő feladatok több részkérdésből állnak</a:t>
            </a:r>
          </a:p>
          <a:p>
            <a:pPr lvl="1"/>
            <a:r>
              <a:rPr lang="hu-HU" sz="1800" dirty="0"/>
              <a:t>Emelt szintű szóbeli pontozása</a:t>
            </a:r>
          </a:p>
          <a:p>
            <a:pPr lvl="1"/>
            <a:endParaRPr lang="hu-HU" sz="2100" dirty="0"/>
          </a:p>
          <a:p>
            <a:pPr marL="457200" lvl="1" indent="0">
              <a:buNone/>
            </a:pPr>
            <a:endParaRPr lang="hu-HU" sz="1800" dirty="0"/>
          </a:p>
          <a:p>
            <a:pPr marL="457200" lvl="1" indent="0">
              <a:buNone/>
            </a:pPr>
            <a:endParaRPr lang="hu-HU" sz="1800" dirty="0"/>
          </a:p>
          <a:p>
            <a:pPr marL="457200" lvl="1" indent="0">
              <a:buNone/>
            </a:pPr>
            <a:endParaRPr lang="hu-HU" sz="21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064030" y="6156585"/>
            <a:ext cx="7044990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FF0000"/>
                </a:solidFill>
              </a:rPr>
              <a:t>http://ofi.hu/erettsegi-2017-mintafeladatok</a:t>
            </a:r>
          </a:p>
          <a:p>
            <a:pPr algn="ctr"/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283" y="1852302"/>
            <a:ext cx="2501761" cy="187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6992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45201" y="624109"/>
            <a:ext cx="6589199" cy="1928171"/>
          </a:xfrm>
        </p:spPr>
        <p:txBody>
          <a:bodyPr>
            <a:noAutofit/>
          </a:bodyPr>
          <a:lstStyle/>
          <a:p>
            <a:r>
              <a:rPr lang="hu-HU" sz="6000" b="1" dirty="0"/>
              <a:t>Irány az egyetem!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05985" y="2843258"/>
            <a:ext cx="6591985" cy="3225946"/>
          </a:xfrm>
        </p:spPr>
        <p:txBody>
          <a:bodyPr>
            <a:normAutofit fontScale="85000" lnSpcReduction="10000"/>
          </a:bodyPr>
          <a:lstStyle/>
          <a:p>
            <a:r>
              <a:rPr lang="hu-HU" sz="2800" dirty="0"/>
              <a:t>E-felvételi: kizárólag elektronikusan!!!</a:t>
            </a:r>
          </a:p>
          <a:p>
            <a:pPr lvl="1"/>
            <a:r>
              <a:rPr lang="hu-HU" sz="2600" dirty="0" err="1"/>
              <a:t>felvi.hu-n</a:t>
            </a:r>
            <a:r>
              <a:rPr lang="hu-HU" sz="2600" dirty="0"/>
              <a:t> minden információ, </a:t>
            </a:r>
            <a:r>
              <a:rPr lang="hu-HU" sz="2600" b="1" dirty="0"/>
              <a:t>Ügyfélkapu</a:t>
            </a:r>
            <a:r>
              <a:rPr lang="hu-HU" sz="2600" dirty="0"/>
              <a:t> kell a hitelesítéshez (vagy postai úton)</a:t>
            </a:r>
          </a:p>
          <a:p>
            <a:r>
              <a:rPr lang="hu-HU" sz="2800" dirty="0"/>
              <a:t>Pontszámítás: </a:t>
            </a:r>
            <a:r>
              <a:rPr lang="hu-HU" sz="2800" b="1" dirty="0" err="1"/>
              <a:t>max</a:t>
            </a:r>
            <a:r>
              <a:rPr lang="hu-HU" sz="2800" b="1" dirty="0"/>
              <a:t>.</a:t>
            </a:r>
            <a:r>
              <a:rPr lang="hu-HU" sz="2800" dirty="0"/>
              <a:t> </a:t>
            </a:r>
            <a:r>
              <a:rPr lang="hu-HU" sz="2800" b="1" dirty="0"/>
              <a:t>500 pont </a:t>
            </a:r>
          </a:p>
          <a:p>
            <a:pPr lvl="1"/>
            <a:r>
              <a:rPr lang="hu-HU" sz="2000" dirty="0"/>
              <a:t>Jogszabályi minimumpontszám: 280 pont</a:t>
            </a:r>
          </a:p>
          <a:p>
            <a:pPr lvl="1"/>
            <a:r>
              <a:rPr lang="hu-HU" sz="2000" dirty="0"/>
              <a:t>Nagyon sok szaknál van más min. pontszám!!</a:t>
            </a:r>
          </a:p>
          <a:p>
            <a:pPr lvl="2"/>
            <a:r>
              <a:rPr lang="hu-HU" sz="1800" dirty="0"/>
              <a:t>Pl. fogorvos:390pont, pszichológia: 435pont nemzetközi gazdálkodás: 420 pont szabad bölcsészet 340 pont, jogász 440 pont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6489" y="663117"/>
            <a:ext cx="2466871" cy="18501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1527349" y="6069204"/>
            <a:ext cx="651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err="1">
                <a:solidFill>
                  <a:srgbClr val="FF0000"/>
                </a:solidFill>
              </a:rPr>
              <a:t>felvi.hu</a:t>
            </a:r>
            <a:endParaRPr lang="hu-H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449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3385" y="664303"/>
            <a:ext cx="7727181" cy="1887978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Pontszámítás</a:t>
            </a:r>
            <a:br>
              <a:rPr lang="hu-HU" sz="6000" b="1" dirty="0"/>
            </a:br>
            <a:r>
              <a:rPr lang="hu-HU" b="1" dirty="0" err="1"/>
              <a:t>max</a:t>
            </a:r>
            <a:r>
              <a:rPr lang="hu-HU" b="1" dirty="0"/>
              <a:t>. 200+</a:t>
            </a:r>
            <a:r>
              <a:rPr lang="hu-HU" b="1" dirty="0" err="1"/>
              <a:t>200</a:t>
            </a:r>
            <a:r>
              <a:rPr lang="hu-HU" b="1" dirty="0"/>
              <a:t>+100 pont=500 pont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7453" y="2652763"/>
            <a:ext cx="8776016" cy="36977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000" b="1" dirty="0">
                <a:solidFill>
                  <a:srgbClr val="FF0000"/>
                </a:solidFill>
              </a:rPr>
              <a:t>2 módszer</a:t>
            </a:r>
          </a:p>
          <a:p>
            <a:pPr marL="0" indent="0" algn="ctr">
              <a:buNone/>
            </a:pPr>
            <a:endParaRPr lang="hu-HU" sz="1400" b="1" dirty="0"/>
          </a:p>
          <a:p>
            <a:pPr marL="0" indent="0" algn="ctr">
              <a:buNone/>
            </a:pPr>
            <a:endParaRPr lang="hu-HU" sz="1000" b="1" dirty="0"/>
          </a:p>
          <a:p>
            <a:pPr marL="514350" indent="-457200">
              <a:spcBef>
                <a:spcPts val="0"/>
              </a:spcBef>
              <a:buFont typeface="+mj-lt"/>
              <a:buAutoNum type="arabicPeriod"/>
            </a:pPr>
            <a:r>
              <a:rPr lang="hu-HU" sz="2500" b="1" dirty="0">
                <a:solidFill>
                  <a:srgbClr val="FF0000"/>
                </a:solidFill>
              </a:rPr>
              <a:t>Tanulmányi pontok+érettségi pontok+többletpontok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hu-HU" dirty="0"/>
              <a:t>	</a:t>
            </a:r>
            <a:r>
              <a:rPr lang="hu-HU" sz="2000" b="1" dirty="0"/>
              <a:t>             200                    +                </a:t>
            </a:r>
            <a:r>
              <a:rPr lang="hu-HU" sz="2000" b="1" dirty="0" err="1"/>
              <a:t>200</a:t>
            </a:r>
            <a:r>
              <a:rPr lang="hu-HU" sz="2000" b="1" dirty="0"/>
              <a:t>              +             100</a:t>
            </a:r>
          </a:p>
          <a:p>
            <a:pPr marL="457200" lvl="1" indent="0">
              <a:spcBef>
                <a:spcPts val="0"/>
              </a:spcBef>
              <a:buNone/>
            </a:pPr>
            <a:endParaRPr lang="hu-HU" sz="2000" b="1" dirty="0"/>
          </a:p>
          <a:p>
            <a:pPr marL="457200" lvl="1" indent="0">
              <a:spcBef>
                <a:spcPts val="0"/>
              </a:spcBef>
              <a:buNone/>
            </a:pPr>
            <a:endParaRPr lang="hu-HU" sz="2000" dirty="0"/>
          </a:p>
          <a:p>
            <a:pPr marL="514350" indent="-457200">
              <a:spcBef>
                <a:spcPts val="0"/>
              </a:spcBef>
              <a:buFont typeface="+mj-lt"/>
              <a:buAutoNum type="arabicPeriod"/>
            </a:pPr>
            <a:r>
              <a:rPr lang="hu-HU" sz="2500" dirty="0"/>
              <a:t> </a:t>
            </a:r>
            <a:r>
              <a:rPr lang="hu-HU" sz="2500" b="1" dirty="0">
                <a:solidFill>
                  <a:srgbClr val="FF0000"/>
                </a:solidFill>
              </a:rPr>
              <a:t>Érettségi pontok×2 + többletpontok („duplázás”)</a:t>
            </a:r>
          </a:p>
          <a:p>
            <a:pPr marL="57150" indent="0">
              <a:spcBef>
                <a:spcPts val="0"/>
              </a:spcBef>
              <a:buNone/>
            </a:pPr>
            <a:r>
              <a:rPr lang="hu-HU" sz="2000" b="1" dirty="0"/>
              <a:t>                        </a:t>
            </a:r>
            <a:r>
              <a:rPr lang="hu-HU" sz="2400" b="1" dirty="0"/>
              <a:t>200×2              +             100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477673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95755" y="624110"/>
            <a:ext cx="7616650" cy="1509490"/>
          </a:xfrm>
        </p:spPr>
        <p:txBody>
          <a:bodyPr>
            <a:noAutofit/>
          </a:bodyPr>
          <a:lstStyle/>
          <a:p>
            <a:r>
              <a:rPr lang="hu-HU" sz="6000" b="1" dirty="0"/>
              <a:t>Tanulmányi pontok </a:t>
            </a:r>
            <a:br>
              <a:rPr lang="hu-HU" sz="6000" b="1" dirty="0"/>
            </a:br>
            <a:r>
              <a:rPr lang="hu-HU" sz="4000" b="1" dirty="0"/>
              <a:t>(</a:t>
            </a:r>
            <a:r>
              <a:rPr lang="hu-HU" sz="4000" b="1" dirty="0" err="1"/>
              <a:t>max</a:t>
            </a:r>
            <a:r>
              <a:rPr lang="hu-HU" sz="4000" b="1" dirty="0"/>
              <a:t>. 200 pont)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92369" y="2847033"/>
            <a:ext cx="8320036" cy="3754734"/>
          </a:xfrm>
        </p:spPr>
        <p:txBody>
          <a:bodyPr/>
          <a:lstStyle/>
          <a:p>
            <a:r>
              <a:rPr lang="hu-HU" b="1" dirty="0"/>
              <a:t>Középiskolai osztályzatok (utolsó két tanult év végi) </a:t>
            </a:r>
            <a:r>
              <a:rPr lang="hu-HU" b="1" dirty="0" err="1"/>
              <a:t>max</a:t>
            </a:r>
            <a:r>
              <a:rPr lang="hu-HU" b="1" dirty="0"/>
              <a:t>. 100 pont</a:t>
            </a:r>
          </a:p>
          <a:p>
            <a:pPr lvl="1"/>
            <a:r>
              <a:rPr lang="hu-HU" sz="2000" dirty="0"/>
              <a:t>Magyar nyelv és irodalom</a:t>
            </a:r>
          </a:p>
          <a:p>
            <a:pPr lvl="1"/>
            <a:r>
              <a:rPr lang="hu-HU" sz="2000" dirty="0"/>
              <a:t>Történelem</a:t>
            </a:r>
          </a:p>
          <a:p>
            <a:pPr lvl="1"/>
            <a:r>
              <a:rPr lang="hu-HU" sz="2000" dirty="0"/>
              <a:t>Matematika</a:t>
            </a:r>
          </a:p>
          <a:p>
            <a:pPr lvl="1"/>
            <a:r>
              <a:rPr lang="hu-HU" sz="2000" dirty="0"/>
              <a:t>Legalább 2 évig tanult idegen nyelv</a:t>
            </a:r>
          </a:p>
          <a:p>
            <a:pPr lvl="1"/>
            <a:r>
              <a:rPr lang="hu-HU" sz="2000" dirty="0"/>
              <a:t>Legalább 2 évig tanult természettudományos tantárgy</a:t>
            </a:r>
            <a:br>
              <a:rPr lang="hu-HU" sz="2000" dirty="0"/>
            </a:br>
            <a:r>
              <a:rPr lang="hu-HU" sz="2000" dirty="0"/>
              <a:t>(fizika, kémia, biológia és a földrajz</a:t>
            </a:r>
            <a:r>
              <a:rPr lang="hu-HU" dirty="0"/>
              <a:t>)</a:t>
            </a:r>
          </a:p>
          <a:p>
            <a:pPr marL="457200" lvl="1" indent="0">
              <a:spcBef>
                <a:spcPts val="0"/>
              </a:spcBef>
              <a:buNone/>
            </a:pPr>
            <a:endParaRPr lang="hu-HU" dirty="0"/>
          </a:p>
          <a:p>
            <a:r>
              <a:rPr lang="hu-HU" b="1" dirty="0"/>
              <a:t>Érettségi bizonyítványban szereplő vizsgaeredmények átlaga        </a:t>
            </a:r>
            <a:r>
              <a:rPr lang="hu-HU" b="1" dirty="0" err="1"/>
              <a:t>max</a:t>
            </a:r>
            <a:r>
              <a:rPr lang="hu-HU" b="1" dirty="0"/>
              <a:t>. 100 pont:  </a:t>
            </a:r>
            <a:r>
              <a:rPr lang="hu-HU" dirty="0"/>
              <a:t>5 tantárgy alapján </a:t>
            </a:r>
            <a:r>
              <a:rPr lang="hu-HU" dirty="0">
                <a:solidFill>
                  <a:srgbClr val="FF0000"/>
                </a:solidFill>
              </a:rPr>
              <a:t>!</a:t>
            </a:r>
          </a:p>
          <a:p>
            <a:pPr lvl="1"/>
            <a:endParaRPr lang="hu-HU" sz="2800" b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358" y="1603327"/>
            <a:ext cx="1786934" cy="1243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8360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29305" y="624110"/>
            <a:ext cx="7315200" cy="1280890"/>
          </a:xfrm>
        </p:spPr>
        <p:txBody>
          <a:bodyPr>
            <a:noAutofit/>
          </a:bodyPr>
          <a:lstStyle/>
          <a:p>
            <a:r>
              <a:rPr lang="hu-HU" sz="6000" b="1" dirty="0"/>
              <a:t>Tanulmányi pontok</a:t>
            </a:r>
            <a:endParaRPr lang="hu-HU" sz="600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29305" y="2533095"/>
            <a:ext cx="6591985" cy="3777622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b="1" dirty="0"/>
              <a:t>magyar nyelv és irodalom</a:t>
            </a:r>
            <a:r>
              <a:rPr lang="hu-HU" dirty="0"/>
              <a:t> esetében </a:t>
            </a:r>
            <a:r>
              <a:rPr lang="hu-HU" b="1" dirty="0"/>
              <a:t>évente</a:t>
            </a:r>
            <a:r>
              <a:rPr lang="hu-HU" dirty="0"/>
              <a:t> a két osztályzat számtani átlagát </a:t>
            </a:r>
            <a:r>
              <a:rPr lang="hu-HU" b="1" dirty="0"/>
              <a:t>kerekítés nélkül</a:t>
            </a:r>
            <a:r>
              <a:rPr lang="hu-HU" dirty="0"/>
              <a:t> kell figyelembe venni.</a:t>
            </a:r>
          </a:p>
          <a:p>
            <a:r>
              <a:rPr lang="hu-HU" dirty="0"/>
              <a:t>Amennyiben a jelentkező az adott tárgyat az utolsó két évben </a:t>
            </a:r>
            <a:r>
              <a:rPr lang="hu-HU" b="1" dirty="0"/>
              <a:t>fakultáció*</a:t>
            </a:r>
            <a:r>
              <a:rPr lang="hu-HU" dirty="0"/>
              <a:t> keretében (is)tanulta, úgy pontszámításnál azt kell figyelembe venni.</a:t>
            </a:r>
          </a:p>
          <a:p>
            <a:r>
              <a:rPr lang="hu-HU" dirty="0"/>
              <a:t>A középiskolai eredmények megállapításához és rögzítéséhez </a:t>
            </a:r>
            <a:r>
              <a:rPr lang="hu-HU" b="1" dirty="0"/>
              <a:t>szükséges, hogy a jelentkezéshez beküldje</a:t>
            </a:r>
            <a:r>
              <a:rPr lang="hu-HU" dirty="0"/>
              <a:t> a középiskola utolsó két évfolyamáról, illetve ha választható természettudományos tantárgyat (tantárgyakat) korábban tanulta, </a:t>
            </a:r>
            <a:r>
              <a:rPr lang="hu-HU" b="1" dirty="0">
                <a:solidFill>
                  <a:srgbClr val="FF0000"/>
                </a:solidFill>
              </a:rPr>
              <a:t>minden évfolyamról </a:t>
            </a:r>
            <a:r>
              <a:rPr lang="hu-HU" b="1" dirty="0"/>
              <a:t>a bizonyítványa másolatát.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631" y="1603327"/>
            <a:ext cx="1335874" cy="92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149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3456" y="339437"/>
            <a:ext cx="6589199" cy="1799913"/>
          </a:xfrm>
        </p:spPr>
        <p:txBody>
          <a:bodyPr>
            <a:normAutofit fontScale="90000"/>
          </a:bodyPr>
          <a:lstStyle/>
          <a:p>
            <a:r>
              <a:rPr lang="hu-HU" sz="6000" b="1" dirty="0"/>
              <a:t>Tanulmányi pontok</a:t>
            </a:r>
            <a:br>
              <a:rPr lang="hu-HU" dirty="0"/>
            </a:br>
            <a:r>
              <a:rPr lang="hu-HU" dirty="0"/>
              <a:t>Fakultációs jegyek*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33456" y="2392392"/>
            <a:ext cx="6591985" cy="3922143"/>
          </a:xfrm>
        </p:spPr>
        <p:txBody>
          <a:bodyPr>
            <a:normAutofit/>
          </a:bodyPr>
          <a:lstStyle/>
          <a:p>
            <a:r>
              <a:rPr lang="hu-HU" dirty="0"/>
              <a:t>Amennyiben a jelentkező az adott tárgyat az utolsó két évben </a:t>
            </a:r>
            <a:r>
              <a:rPr lang="hu-HU" b="1" dirty="0"/>
              <a:t>fakultáció</a:t>
            </a:r>
            <a:r>
              <a:rPr lang="hu-HU" dirty="0"/>
              <a:t> keretében is tanulta, úgy pontszámításnál az alábbiakat kell figyelembe venni:</a:t>
            </a:r>
          </a:p>
          <a:p>
            <a:pPr lvl="1"/>
            <a:r>
              <a:rPr lang="hu-HU" dirty="0"/>
              <a:t>ha az utolsó éveiben csak fakultáció keretében tanult egy adott tárgyat, akkor azt kell figyelembe venni abban az esetben is, ha a korábbi években szerzett nem fakultációs eredményei jobb eredményt adnak.</a:t>
            </a:r>
          </a:p>
          <a:p>
            <a:pPr lvl="1"/>
            <a:r>
              <a:rPr lang="hu-HU" dirty="0"/>
              <a:t>ha a normál tantárgyat és fakultációt egy évben tanulja, a számára kedvezőbb eredményt veszik figyelembe. </a:t>
            </a:r>
          </a:p>
          <a:p>
            <a:pPr lvl="1"/>
            <a:r>
              <a:rPr lang="hu-HU" dirty="0"/>
              <a:t>ha a normál tantárgyat és fakultációt egymástól eltérő években tanulta, akkor a tantárgy utolsó két tanult év </a:t>
            </a:r>
            <a:r>
              <a:rPr lang="hu-HU" dirty="0" err="1"/>
              <a:t>évvégi</a:t>
            </a:r>
            <a:r>
              <a:rPr lang="hu-HU" dirty="0"/>
              <a:t> eredményeit veszik figyelembe, függetlenül attól, hogy azt fakultációs vagy normál tantárgyként tanulta-e.</a:t>
            </a:r>
          </a:p>
          <a:p>
            <a:pPr lvl="1"/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265" y="1233623"/>
            <a:ext cx="1664898" cy="115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491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67161" y="464311"/>
            <a:ext cx="7253055" cy="1280890"/>
          </a:xfrm>
        </p:spPr>
        <p:txBody>
          <a:bodyPr>
            <a:normAutofit/>
          </a:bodyPr>
          <a:lstStyle/>
          <a:p>
            <a:r>
              <a:rPr lang="hu-HU" sz="6000" b="1" dirty="0"/>
              <a:t>Tanulmányi pontok</a:t>
            </a:r>
            <a:endParaRPr lang="hu-HU" sz="6000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5629005"/>
              </p:ext>
            </p:extLst>
          </p:nvPr>
        </p:nvGraphicFramePr>
        <p:xfrm>
          <a:off x="1340527" y="3571782"/>
          <a:ext cx="6623850" cy="26143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47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7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47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47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47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9921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9.évf.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10.évf.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11.évf.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12.évf.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656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Fizika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----------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9921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00B0F0"/>
                          </a:solidFill>
                        </a:rPr>
                        <a:t>Kémia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00B0F0"/>
                          </a:solidFill>
                        </a:rPr>
                        <a:t>4</a:t>
                      </a:r>
                      <a:r>
                        <a:rPr lang="hu-HU" baseline="0" dirty="0">
                          <a:solidFill>
                            <a:srgbClr val="00B0F0"/>
                          </a:solidFill>
                        </a:rPr>
                        <a:t> (</a:t>
                      </a:r>
                      <a:r>
                        <a:rPr lang="hu-HU" baseline="0" dirty="0" err="1">
                          <a:solidFill>
                            <a:srgbClr val="00B0F0"/>
                          </a:solidFill>
                        </a:rPr>
                        <a:t>fakt</a:t>
                      </a:r>
                      <a:r>
                        <a:rPr lang="hu-HU" baseline="0" dirty="0">
                          <a:solidFill>
                            <a:srgbClr val="00B0F0"/>
                          </a:solidFill>
                        </a:rPr>
                        <a:t>)</a:t>
                      </a:r>
                      <a:endParaRPr lang="hu-H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00B0F0"/>
                          </a:solidFill>
                        </a:rPr>
                        <a:t>5</a:t>
                      </a:r>
                      <a:r>
                        <a:rPr lang="hu-HU" baseline="0" dirty="0">
                          <a:solidFill>
                            <a:srgbClr val="00B0F0"/>
                          </a:solidFill>
                        </a:rPr>
                        <a:t> (</a:t>
                      </a:r>
                      <a:r>
                        <a:rPr lang="hu-HU" baseline="0" dirty="0" err="1">
                          <a:solidFill>
                            <a:srgbClr val="00B0F0"/>
                          </a:solidFill>
                        </a:rPr>
                        <a:t>fakt</a:t>
                      </a:r>
                      <a:r>
                        <a:rPr lang="hu-HU" baseline="0" dirty="0">
                          <a:solidFill>
                            <a:srgbClr val="00B0F0"/>
                          </a:solidFill>
                        </a:rPr>
                        <a:t>)</a:t>
                      </a:r>
                      <a:endParaRPr lang="hu-HU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921">
                <a:tc>
                  <a:txBody>
                    <a:bodyPr/>
                    <a:lstStyle/>
                    <a:p>
                      <a:r>
                        <a:rPr lang="hu-HU" dirty="0"/>
                        <a:t>Biológia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28656">
                <a:tc>
                  <a:txBody>
                    <a:bodyPr/>
                    <a:lstStyle/>
                    <a:p>
                      <a:r>
                        <a:rPr lang="hu-HU" dirty="0">
                          <a:solidFill>
                            <a:srgbClr val="FF0000"/>
                          </a:solidFill>
                        </a:rPr>
                        <a:t>Földrajz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8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dirty="0"/>
                        <a:t>-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1251751" y="2490927"/>
            <a:ext cx="6480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/>
              <a:t>Konkrét példa: pl. természettudományos tárgy választásnál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4620" y="1452408"/>
            <a:ext cx="1492127" cy="103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75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6093" y="624110"/>
            <a:ext cx="7268308" cy="1998510"/>
          </a:xfrm>
        </p:spPr>
        <p:txBody>
          <a:bodyPr>
            <a:noAutofit/>
          </a:bodyPr>
          <a:lstStyle/>
          <a:p>
            <a:r>
              <a:rPr lang="hu-HU" sz="6000" b="1" dirty="0"/>
              <a:t>Érettségi pontok </a:t>
            </a:r>
            <a:r>
              <a:rPr lang="hu-HU" sz="4000" b="1" dirty="0"/>
              <a:t>(</a:t>
            </a:r>
            <a:r>
              <a:rPr lang="hu-HU" sz="4000" b="1" dirty="0" err="1"/>
              <a:t>max</a:t>
            </a:r>
            <a:r>
              <a:rPr lang="hu-HU" sz="4000" b="1" dirty="0"/>
              <a:t>. 200 pont)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2194" y="2976199"/>
            <a:ext cx="6900002" cy="312276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hu-HU" sz="2800" dirty="0"/>
              <a:t>Az egyes szakoknál figyelembe vehető vizsgatárgyak közül </a:t>
            </a:r>
            <a:r>
              <a:rPr lang="hu-HU" sz="2800" b="1" dirty="0"/>
              <a:t>kettő</a:t>
            </a:r>
            <a:r>
              <a:rPr lang="hu-HU" sz="2800" dirty="0"/>
              <a:t> százalékos eredményének összege. </a:t>
            </a:r>
          </a:p>
          <a:p>
            <a:pPr marL="0" indent="0" algn="ctr">
              <a:buNone/>
            </a:pPr>
            <a:r>
              <a:rPr lang="hu-HU" sz="2800" b="1" dirty="0"/>
              <a:t>Max. 100 + </a:t>
            </a:r>
            <a:r>
              <a:rPr lang="hu-HU" sz="2800" b="1" dirty="0" err="1"/>
              <a:t>100</a:t>
            </a:r>
            <a:r>
              <a:rPr lang="hu-HU" sz="2800" b="1" dirty="0"/>
              <a:t> pont kapható.</a:t>
            </a:r>
          </a:p>
          <a:p>
            <a:pPr marL="0" indent="0" algn="ctr">
              <a:buNone/>
            </a:pPr>
            <a:r>
              <a:rPr lang="hu-HU" sz="2800" dirty="0"/>
              <a:t>Pl. történelem 87%+ angol nyelv 92%</a:t>
            </a:r>
          </a:p>
          <a:p>
            <a:pPr marL="0" indent="0" algn="ctr">
              <a:buNone/>
            </a:pPr>
            <a:r>
              <a:rPr lang="hu-HU" sz="2800" dirty="0"/>
              <a:t>87+92=179 pont</a:t>
            </a:r>
          </a:p>
          <a:p>
            <a:pPr marL="0" indent="0" algn="ctr">
              <a:buNone/>
            </a:pPr>
            <a:endParaRPr lang="hu-HU" sz="2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8435" y="1623365"/>
            <a:ext cx="1599483" cy="111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92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7109" y="624109"/>
            <a:ext cx="7057292" cy="1586527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dirty="0"/>
              <a:t>Többletpontok</a:t>
            </a:r>
            <a:br>
              <a:rPr lang="hu-HU" dirty="0"/>
            </a:br>
            <a:r>
              <a:rPr lang="hu-HU" sz="4000" b="1" dirty="0"/>
              <a:t> (</a:t>
            </a:r>
            <a:r>
              <a:rPr lang="hu-HU" sz="4000" b="1" dirty="0" err="1"/>
              <a:t>max</a:t>
            </a:r>
            <a:r>
              <a:rPr lang="hu-HU" sz="4000" b="1" dirty="0"/>
              <a:t>. 100 pont)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63220" y="2232990"/>
            <a:ext cx="7908052" cy="3931697"/>
          </a:xfrm>
        </p:spPr>
        <p:txBody>
          <a:bodyPr>
            <a:normAutofit lnSpcReduction="10000"/>
          </a:bodyPr>
          <a:lstStyle/>
          <a:p>
            <a:r>
              <a:rPr lang="hu-HU" sz="2800" b="1" dirty="0"/>
              <a:t>Jogszabály alapján adható </a:t>
            </a:r>
          </a:p>
          <a:p>
            <a:pPr lvl="1"/>
            <a:r>
              <a:rPr lang="hu-HU" sz="2400" dirty="0"/>
              <a:t>Emelt szintű vizsgaeredményért (</a:t>
            </a:r>
            <a:r>
              <a:rPr lang="hu-HU" sz="2400" b="1" dirty="0">
                <a:solidFill>
                  <a:srgbClr val="FF0000"/>
                </a:solidFill>
              </a:rPr>
              <a:t>50 pont</a:t>
            </a:r>
            <a:r>
              <a:rPr lang="hu-HU" sz="2400" dirty="0"/>
              <a:t>)</a:t>
            </a:r>
          </a:p>
          <a:p>
            <a:pPr lvl="2">
              <a:spcBef>
                <a:spcPts val="0"/>
              </a:spcBef>
            </a:pPr>
            <a:r>
              <a:rPr lang="hu-HU" sz="1800" dirty="0"/>
              <a:t>Legalább 45 %-os eredményű vizsga </a:t>
            </a:r>
            <a:r>
              <a:rPr lang="hu-HU" sz="1800" b="1" dirty="0">
                <a:solidFill>
                  <a:srgbClr val="FF0000"/>
                </a:solidFill>
              </a:rPr>
              <a:t>!</a:t>
            </a:r>
          </a:p>
          <a:p>
            <a:pPr lvl="2">
              <a:spcBef>
                <a:spcPts val="0"/>
              </a:spcBef>
            </a:pPr>
            <a:r>
              <a:rPr lang="hu-HU" sz="1800" dirty="0"/>
              <a:t>Érettségi pontot ebből a tantárgyból számolják </a:t>
            </a:r>
            <a:r>
              <a:rPr lang="hu-HU" sz="1800" b="1" dirty="0">
                <a:solidFill>
                  <a:srgbClr val="FF0000"/>
                </a:solidFill>
              </a:rPr>
              <a:t>!</a:t>
            </a:r>
          </a:p>
          <a:p>
            <a:pPr lvl="1"/>
            <a:r>
              <a:rPr lang="hu-HU" sz="2400" dirty="0"/>
              <a:t>Nyelvtudásért (</a:t>
            </a:r>
            <a:r>
              <a:rPr lang="hu-HU" sz="2400" b="1" dirty="0" err="1">
                <a:solidFill>
                  <a:srgbClr val="FF0000"/>
                </a:solidFill>
              </a:rPr>
              <a:t>max</a:t>
            </a:r>
            <a:r>
              <a:rPr lang="hu-HU" sz="2400" b="1" dirty="0">
                <a:solidFill>
                  <a:srgbClr val="FF0000"/>
                </a:solidFill>
              </a:rPr>
              <a:t>. 40 pont</a:t>
            </a:r>
            <a:r>
              <a:rPr lang="hu-HU" sz="2400" dirty="0"/>
              <a:t>)</a:t>
            </a:r>
          </a:p>
          <a:p>
            <a:pPr lvl="2">
              <a:spcBef>
                <a:spcPts val="0"/>
              </a:spcBef>
            </a:pPr>
            <a:r>
              <a:rPr lang="hu-HU" sz="1800" dirty="0"/>
              <a:t>B2/középfok: 28 pont</a:t>
            </a:r>
          </a:p>
          <a:p>
            <a:pPr lvl="2">
              <a:spcBef>
                <a:spcPts val="0"/>
              </a:spcBef>
            </a:pPr>
            <a:r>
              <a:rPr lang="hu-HU" sz="1800" dirty="0"/>
              <a:t>C1/ felsőfok: 40 pont</a:t>
            </a:r>
          </a:p>
          <a:p>
            <a:pPr lvl="1"/>
            <a:r>
              <a:rPr lang="hu-HU" sz="2400" dirty="0"/>
              <a:t>Esélyegyenlőségért (</a:t>
            </a:r>
            <a:r>
              <a:rPr lang="hu-HU" sz="2400" dirty="0" err="1"/>
              <a:t>max</a:t>
            </a:r>
            <a:r>
              <a:rPr lang="hu-HU" sz="2400" dirty="0"/>
              <a:t>. 40 pont)</a:t>
            </a:r>
          </a:p>
          <a:p>
            <a:pPr lvl="2"/>
            <a:r>
              <a:rPr lang="hu-HU" sz="2200" dirty="0"/>
              <a:t>hátrányos helyzet, fogyatékosság</a:t>
            </a:r>
          </a:p>
          <a:p>
            <a:pPr lvl="1"/>
            <a:r>
              <a:rPr lang="hu-HU" sz="2400" dirty="0"/>
              <a:t>Felsőoktatási szakképzésben szerzett oklevélért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5248" y="1587259"/>
            <a:ext cx="1566024" cy="108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256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21229" y="624110"/>
            <a:ext cx="7190509" cy="1280890"/>
          </a:xfrm>
        </p:spPr>
        <p:txBody>
          <a:bodyPr>
            <a:noAutofit/>
          </a:bodyPr>
          <a:lstStyle/>
          <a:p>
            <a:r>
              <a:rPr lang="hu-HU" sz="5400" b="1" dirty="0"/>
              <a:t>Amiről szót ejtünk…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4000" dirty="0"/>
              <a:t>Fakultációk</a:t>
            </a:r>
          </a:p>
          <a:p>
            <a:r>
              <a:rPr lang="hu-HU" sz="4000" dirty="0"/>
              <a:t>Osztályozóvizsgák</a:t>
            </a:r>
          </a:p>
          <a:p>
            <a:r>
              <a:rPr lang="hu-HU" sz="4000" dirty="0"/>
              <a:t>Érettségi vizsga</a:t>
            </a:r>
          </a:p>
          <a:p>
            <a:r>
              <a:rPr lang="hu-HU" sz="4000"/>
              <a:t>Pontszámítás</a:t>
            </a:r>
          </a:p>
          <a:p>
            <a:pPr marL="0" indent="0">
              <a:buNone/>
            </a:pP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0" y="4449086"/>
            <a:ext cx="2843598" cy="1905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739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67059" y="624110"/>
            <a:ext cx="7067341" cy="1509490"/>
          </a:xfrm>
        </p:spPr>
        <p:txBody>
          <a:bodyPr>
            <a:noAutofit/>
          </a:bodyPr>
          <a:lstStyle/>
          <a:p>
            <a:pPr algn="ctr"/>
            <a:r>
              <a:rPr lang="hu-HU" sz="4800" b="1" dirty="0"/>
              <a:t>További többletpontok</a:t>
            </a:r>
            <a:br>
              <a:rPr lang="hu-HU" sz="4000" dirty="0"/>
            </a:br>
            <a:r>
              <a:rPr lang="hu-HU" sz="4000" b="1" dirty="0"/>
              <a:t> (</a:t>
            </a:r>
            <a:r>
              <a:rPr lang="hu-HU" sz="4000" b="1" dirty="0" err="1"/>
              <a:t>max</a:t>
            </a:r>
            <a:r>
              <a:rPr lang="hu-HU" sz="4000" b="1" dirty="0"/>
              <a:t>. 100 pont)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21018" y="2634309"/>
            <a:ext cx="8345344" cy="3809621"/>
          </a:xfrm>
        </p:spPr>
        <p:txBody>
          <a:bodyPr>
            <a:normAutofit/>
          </a:bodyPr>
          <a:lstStyle/>
          <a:p>
            <a:r>
              <a:rPr lang="hu-HU" sz="2900" b="1" dirty="0"/>
              <a:t>Képzési területek szerint adható:</a:t>
            </a:r>
          </a:p>
          <a:p>
            <a:pPr lvl="1"/>
            <a:r>
              <a:rPr lang="hu-HU" sz="2200" dirty="0"/>
              <a:t>Tanulmányi és művészeti versenyeredmények (pl. OKTV)</a:t>
            </a:r>
            <a:endParaRPr lang="hu-HU" sz="2300" dirty="0"/>
          </a:p>
          <a:p>
            <a:pPr lvl="2"/>
            <a:r>
              <a:rPr lang="hu-HU" sz="2300" dirty="0"/>
              <a:t>    1–10. helyezésért 100 többletpont,</a:t>
            </a:r>
          </a:p>
          <a:p>
            <a:pPr lvl="2"/>
            <a:r>
              <a:rPr lang="hu-HU" sz="2300" dirty="0"/>
              <a:t>    11–20. helyezésért 50 többletpont,</a:t>
            </a:r>
          </a:p>
          <a:p>
            <a:pPr lvl="2"/>
            <a:r>
              <a:rPr lang="hu-HU" sz="2300" dirty="0"/>
              <a:t>    21–30. helyezésért 25 többletpont</a:t>
            </a:r>
            <a:endParaRPr lang="hu-HU" sz="1800" dirty="0"/>
          </a:p>
          <a:p>
            <a:pPr lvl="1"/>
            <a:r>
              <a:rPr lang="hu-HU" sz="2200" dirty="0"/>
              <a:t>Szakképesítés ( </a:t>
            </a:r>
            <a:r>
              <a:rPr lang="hu-HU" sz="2200" dirty="0" err="1"/>
              <a:t>pl</a:t>
            </a:r>
            <a:r>
              <a:rPr lang="hu-HU" sz="2200" dirty="0"/>
              <a:t> OKJ-s végzettség max.32 pont)</a:t>
            </a:r>
          </a:p>
          <a:p>
            <a:pPr lvl="1"/>
            <a:r>
              <a:rPr lang="hu-HU" sz="2200" dirty="0"/>
              <a:t>Sporteredmények( pl. Diákolimpia 10-50 pont)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0733" y="1845690"/>
            <a:ext cx="1666837" cy="116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676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6094" y="-50243"/>
            <a:ext cx="7268700" cy="1528523"/>
          </a:xfrm>
        </p:spPr>
        <p:txBody>
          <a:bodyPr>
            <a:normAutofit fontScale="90000"/>
          </a:bodyPr>
          <a:lstStyle/>
          <a:p>
            <a:r>
              <a:rPr lang="hu-HU" sz="6700" b="1" dirty="0"/>
              <a:t>Konkrét példa</a:t>
            </a:r>
            <a:br>
              <a:rPr lang="hu-HU" sz="6700" b="1" dirty="0"/>
            </a:br>
            <a:r>
              <a:rPr lang="hu-HU" sz="4000" b="1" dirty="0"/>
              <a:t>jogász képzés</a:t>
            </a:r>
            <a:br>
              <a:rPr lang="hu-HU" sz="4400" b="1" dirty="0"/>
            </a:br>
            <a:endParaRPr lang="hu-HU" sz="44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7270423"/>
              </p:ext>
            </p:extLst>
          </p:nvPr>
        </p:nvGraphicFramePr>
        <p:xfrm>
          <a:off x="381998" y="1914143"/>
          <a:ext cx="8651149" cy="25239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2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3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39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411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900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338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20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409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Tantárgy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11.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Tantárgy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jegy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százalék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3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magyar nyelv és irodalom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(4+4) 4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(5+</a:t>
                      </a:r>
                      <a:r>
                        <a:rPr lang="hu-HU" sz="1400" dirty="0" err="1">
                          <a:effectLst/>
                        </a:rPr>
                        <a:t>5</a:t>
                      </a:r>
                      <a:r>
                        <a:rPr lang="hu-HU" sz="1400" dirty="0">
                          <a:effectLst/>
                        </a:rPr>
                        <a:t>) </a:t>
                      </a:r>
                      <a:r>
                        <a:rPr lang="hu-HU" sz="1400" dirty="0" err="1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77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történelem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történelem </a:t>
                      </a:r>
                      <a:r>
                        <a:rPr lang="hu-HU" sz="1400" b="1" dirty="0">
                          <a:effectLst/>
                        </a:rPr>
                        <a:t>(E)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90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3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3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4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37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0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biológia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német </a:t>
                      </a:r>
                      <a:r>
                        <a:rPr lang="hu-HU" sz="1400" b="1" dirty="0">
                          <a:effectLst/>
                        </a:rPr>
                        <a:t>(E)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5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100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0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összesen: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22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24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 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átlag: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 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82,8%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2549" y="1545032"/>
            <a:ext cx="81190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Középiskolai eredmények 	Érettségi eredmények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62549" y="4458185"/>
            <a:ext cx="352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Számolás: 22+24=46×2= 92 pont </a:t>
            </a:r>
            <a:r>
              <a:rPr lang="hu-HU" alt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u-HU" alt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411627" y="4458185"/>
            <a:ext cx="44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kötelező +1 szabadon választott:</a:t>
            </a: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82,8% =83 pont</a:t>
            </a:r>
            <a:endParaRPr lang="hu-HU" alt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381998" y="4796739"/>
            <a:ext cx="871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Ennek megfelelően a jelentkezőnek 92+83 = </a:t>
            </a:r>
            <a:r>
              <a:rPr lang="hu-HU" b="1" dirty="0"/>
              <a:t>175 tanulmányi pont</a:t>
            </a:r>
            <a:r>
              <a:rPr lang="hu-HU" dirty="0"/>
              <a:t>ja lesz.</a:t>
            </a:r>
          </a:p>
          <a:p>
            <a:r>
              <a:rPr lang="hu-HU" dirty="0"/>
              <a:t>A jogász képzésen a magyar és a történelem érettségi vizsgatárgyak alapján számolják a pontokat. Esetünkben ez 77 + 90 = </a:t>
            </a:r>
            <a:r>
              <a:rPr lang="hu-HU" b="1" dirty="0"/>
              <a:t>167 érettségi pont.</a:t>
            </a:r>
          </a:p>
          <a:p>
            <a:r>
              <a:rPr lang="hu-HU" b="1" dirty="0"/>
              <a:t>Többletpontok:</a:t>
            </a:r>
          </a:p>
          <a:p>
            <a:pPr marL="285750" indent="-285750">
              <a:buFontTx/>
              <a:buChar char="-"/>
            </a:pPr>
            <a:r>
              <a:rPr lang="hu-HU" dirty="0"/>
              <a:t>B2 nyelvvizsgáért: 28 pont</a:t>
            </a:r>
          </a:p>
          <a:p>
            <a:pPr marL="285750" indent="-285750">
              <a:buFontTx/>
              <a:buChar char="-"/>
            </a:pPr>
            <a:r>
              <a:rPr lang="hu-HU" dirty="0"/>
              <a:t>Történelem érettségiért: 50 pont</a:t>
            </a:r>
          </a:p>
          <a:p>
            <a:pPr algn="ctr"/>
            <a:r>
              <a:rPr lang="hu-HU" b="1" dirty="0"/>
              <a:t>A jelentkező </a:t>
            </a:r>
            <a:r>
              <a:rPr lang="hu-HU" b="1" dirty="0" err="1"/>
              <a:t>össz.pontszáma</a:t>
            </a:r>
            <a:r>
              <a:rPr lang="hu-HU" b="1" dirty="0"/>
              <a:t>: 175 + 167 + 28 + 50 = 420 pont.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958" y="143623"/>
            <a:ext cx="1317660" cy="146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167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266094" y="-50243"/>
            <a:ext cx="7268700" cy="1528523"/>
          </a:xfrm>
        </p:spPr>
        <p:txBody>
          <a:bodyPr>
            <a:normAutofit fontScale="90000"/>
          </a:bodyPr>
          <a:lstStyle/>
          <a:p>
            <a:r>
              <a:rPr lang="hu-HU" sz="6700" b="1" dirty="0"/>
              <a:t>Konkrét példa</a:t>
            </a:r>
            <a:br>
              <a:rPr lang="hu-HU" sz="6700" b="1" dirty="0"/>
            </a:br>
            <a:r>
              <a:rPr lang="hu-HU" sz="4000" b="1" dirty="0"/>
              <a:t>műszaki képzés</a:t>
            </a:r>
            <a:br>
              <a:rPr lang="hu-HU" sz="4400" b="1" dirty="0"/>
            </a:br>
            <a:endParaRPr lang="hu-HU" sz="4400" b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888647"/>
              </p:ext>
            </p:extLst>
          </p:nvPr>
        </p:nvGraphicFramePr>
        <p:xfrm>
          <a:off x="542932" y="1914143"/>
          <a:ext cx="8490215" cy="221080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71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85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07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40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09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2207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939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52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Tantárgy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11.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12. évf.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Tantárgy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jegy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százalék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06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(3+4) 3,5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(4+</a:t>
                      </a:r>
                      <a:r>
                        <a:rPr lang="hu-HU" sz="1400" dirty="0" err="1">
                          <a:effectLst/>
                        </a:rPr>
                        <a:t>4</a:t>
                      </a:r>
                      <a:r>
                        <a:rPr lang="hu-HU" sz="1400" dirty="0">
                          <a:effectLst/>
                        </a:rPr>
                        <a:t>) </a:t>
                      </a:r>
                      <a:r>
                        <a:rPr lang="hu-HU" sz="1400" dirty="0" err="1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magyar nyelv és irodalom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62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7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történelem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 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történelem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71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70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matematika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effectLst/>
                        </a:rPr>
                        <a:t>Matematika </a:t>
                      </a:r>
                      <a:r>
                        <a:rPr lang="hu-HU" sz="1400" b="1" dirty="0">
                          <a:effectLst/>
                        </a:rPr>
                        <a:t>(E)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10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angol nyelv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82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biológia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 </a:t>
                      </a:r>
                      <a:endParaRPr lang="hu-HU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dirty="0">
                          <a:effectLst/>
                          <a:latin typeface="+mn-lt"/>
                          <a:ea typeface="+mn-ea"/>
                          <a:cs typeface="+mn-cs"/>
                        </a:rPr>
                        <a:t>fizika</a:t>
                      </a:r>
                      <a:r>
                        <a:rPr lang="hu-HU" sz="1400" baseline="0" dirty="0"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400" b="1" dirty="0">
                          <a:effectLst/>
                        </a:rPr>
                        <a:t>(E)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83,5</a:t>
                      </a:r>
                      <a:endParaRPr lang="hu-HU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14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összesen: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22,5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21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 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átlag: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>
                          <a:effectLst/>
                        </a:rPr>
                        <a:t> </a:t>
                      </a:r>
                      <a:endParaRPr lang="hu-HU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u-HU" sz="1400" b="1" dirty="0">
                          <a:effectLst/>
                        </a:rPr>
                        <a:t>76,4%</a:t>
                      </a:r>
                      <a:endParaRPr lang="hu-HU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62549" y="1545032"/>
            <a:ext cx="811906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Középiskolai eredmények 	Érettségi eredmények</a:t>
            </a:r>
            <a:endParaRPr kumimoji="0" lang="hu-HU" altLang="hu-HU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260475" algn="ctr"/>
                <a:tab pos="4770438" algn="ctr"/>
              </a:tabLst>
            </a:pPr>
            <a:r>
              <a:rPr kumimoji="0" lang="hu-HU" altLang="hu-HU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62549" y="4145468"/>
            <a:ext cx="3526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Számolás: 22,5 +21=43,5×2= 87 pont </a:t>
            </a:r>
            <a:r>
              <a:rPr lang="hu-HU" altLang="hu-H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hu-HU" altLang="hu-HU" sz="14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4419991" y="4145468"/>
            <a:ext cx="44601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1260475" algn="ctr"/>
                <a:tab pos="4770438" algn="ctr"/>
              </a:tabLst>
            </a:pPr>
            <a:r>
              <a:rPr lang="hu-HU" altLang="hu-H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kötelező +1 szabadon választott:</a:t>
            </a:r>
            <a:r>
              <a:rPr lang="hu-HU" altLang="hu-H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76,4% =76 pont</a:t>
            </a:r>
            <a:endParaRPr lang="hu-HU" alt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432079" y="4487050"/>
            <a:ext cx="8711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Ennek megfelelően a jelentkezőnek 87+76 = </a:t>
            </a:r>
            <a:r>
              <a:rPr lang="hu-HU" b="1" dirty="0"/>
              <a:t>163 tanulmányi pont</a:t>
            </a:r>
            <a:r>
              <a:rPr lang="hu-HU" dirty="0"/>
              <a:t>ja lesz.</a:t>
            </a:r>
          </a:p>
          <a:p>
            <a:r>
              <a:rPr lang="hu-HU" dirty="0"/>
              <a:t>A műszaki képzésen matematika és fizika érettségi vizsgatárgyak alapján számolhatja a pontokat. Esetünkben ez 82 + 83 = </a:t>
            </a:r>
            <a:r>
              <a:rPr lang="hu-HU" b="1" dirty="0"/>
              <a:t>165 érettségi pont.</a:t>
            </a:r>
          </a:p>
          <a:p>
            <a:r>
              <a:rPr lang="hu-HU" b="1" dirty="0"/>
              <a:t>Többletpontok:</a:t>
            </a:r>
          </a:p>
          <a:p>
            <a:pPr marL="285750" indent="-285750">
              <a:buFontTx/>
              <a:buChar char="-"/>
            </a:pPr>
            <a:r>
              <a:rPr lang="hu-HU" dirty="0"/>
              <a:t>emelt szintű érettségikért (matematika+fizika)= 50+</a:t>
            </a:r>
            <a:r>
              <a:rPr lang="hu-HU" dirty="0" err="1"/>
              <a:t>50</a:t>
            </a:r>
            <a:r>
              <a:rPr lang="hu-HU" dirty="0"/>
              <a:t> pont</a:t>
            </a:r>
          </a:p>
          <a:p>
            <a:endParaRPr lang="hu-HU" dirty="0"/>
          </a:p>
          <a:p>
            <a:pPr algn="ctr"/>
            <a:r>
              <a:rPr lang="hu-HU" b="1" dirty="0"/>
              <a:t>A jelentkező </a:t>
            </a:r>
            <a:r>
              <a:rPr lang="hu-HU" b="1" dirty="0" err="1"/>
              <a:t>össz.pontszáma</a:t>
            </a:r>
            <a:r>
              <a:rPr lang="hu-HU" b="1" dirty="0"/>
              <a:t>: 165 + 165 + 50+ 50 = 430 pont.</a:t>
            </a:r>
          </a:p>
          <a:p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9052" y="294589"/>
            <a:ext cx="2159281" cy="1185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1218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37436" y="481157"/>
            <a:ext cx="6589199" cy="546620"/>
          </a:xfrm>
        </p:spPr>
        <p:txBody>
          <a:bodyPr>
            <a:normAutofit/>
          </a:bodyPr>
          <a:lstStyle/>
          <a:p>
            <a:r>
              <a:rPr lang="hu-HU" sz="2800" b="1" kern="0" dirty="0">
                <a:solidFill>
                  <a:srgbClr val="FF0000"/>
                </a:solidFill>
              </a:rPr>
              <a:t>2020-tól bekövetkező változások I.</a:t>
            </a:r>
            <a:endParaRPr lang="hu-HU" sz="54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70852" y="1075222"/>
            <a:ext cx="6591985" cy="4747031"/>
          </a:xfrm>
        </p:spPr>
        <p:txBody>
          <a:bodyPr>
            <a:noAutofit/>
          </a:bodyPr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hu-HU" sz="2400" kern="0" dirty="0">
                <a:solidFill>
                  <a:srgbClr val="000000"/>
                </a:solidFill>
              </a:rPr>
              <a:t>Alapképzésre, osztatlan képzésre az a jelentkező vehető fel, aki 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/>
            </a:pPr>
            <a:r>
              <a:rPr lang="hu-HU" sz="2400" b="1" kern="0" dirty="0">
                <a:solidFill>
                  <a:srgbClr val="000000"/>
                </a:solidFill>
              </a:rPr>
              <a:t>legalább B2 szintű, általános nyelvi, komplex nyelvvizsgával vagy azzal egyenértékű okirattal rendelkezik</a:t>
            </a:r>
            <a:r>
              <a:rPr lang="hu-HU" sz="2400" kern="0" dirty="0">
                <a:solidFill>
                  <a:srgbClr val="000000"/>
                </a:solidFill>
              </a:rPr>
              <a:t> </a:t>
            </a:r>
            <a:r>
              <a:rPr lang="hu-HU" sz="2400" i="1" kern="0" dirty="0">
                <a:solidFill>
                  <a:srgbClr val="000000"/>
                </a:solidFill>
              </a:rPr>
              <a:t>(állami, honosított nyelvvizsga vagy emelt szintű legalább 60%-os eredményű érettségi)</a:t>
            </a:r>
          </a:p>
          <a:p>
            <a:pPr marL="27305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hu-HU" sz="2400" b="1" kern="0" dirty="0">
                <a:solidFill>
                  <a:srgbClr val="FF0000"/>
                </a:solidFill>
              </a:rPr>
              <a:t>és</a:t>
            </a:r>
          </a:p>
          <a:p>
            <a:pPr marL="457200" lvl="0" indent="-4572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 typeface="+mj-lt"/>
              <a:buAutoNum type="arabicPeriod" startAt="2"/>
            </a:pPr>
            <a:r>
              <a:rPr lang="hu-HU" sz="2400" b="1" kern="0" dirty="0">
                <a:solidFill>
                  <a:srgbClr val="000000"/>
                </a:solidFill>
              </a:rPr>
              <a:t>legalább egy emelt szintű érettségi vizsgát tett </a:t>
            </a:r>
            <a:r>
              <a:rPr lang="hu-HU" sz="2400" kern="0" dirty="0">
                <a:solidFill>
                  <a:srgbClr val="000000"/>
                </a:solidFill>
              </a:rPr>
              <a:t>vagy felsőfokú végzettséget tanúsító oklevéllel rendelkezik</a:t>
            </a:r>
            <a:endParaRPr lang="hu-HU" sz="2400" dirty="0"/>
          </a:p>
        </p:txBody>
      </p:sp>
      <p:sp>
        <p:nvSpPr>
          <p:cNvPr id="7" name="Téglalap 6"/>
          <p:cNvSpPr/>
          <p:nvPr/>
        </p:nvSpPr>
        <p:spPr>
          <a:xfrm>
            <a:off x="1411710" y="5757555"/>
            <a:ext cx="725481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00B0F0"/>
                </a:solidFill>
                <a:latin typeface="Arial" panose="020B0604020202020204" pitchFamily="34" charset="0"/>
              </a:rPr>
              <a:t>A Kormány 335/2014. (XII. 18.) Korm. rendelete</a:t>
            </a:r>
          </a:p>
          <a:p>
            <a:r>
              <a:rPr lang="hu-HU" dirty="0">
                <a:solidFill>
                  <a:srgbClr val="00B0F0"/>
                </a:solidFill>
                <a:latin typeface="Arial" panose="020B0604020202020204" pitchFamily="34" charset="0"/>
              </a:rPr>
              <a:t>a felsőoktatási felvételi eljárásról szóló 423/2012. (XII. 29.) Korm. rendelet módosításáról –kiegészítés: 2020.január1-től</a:t>
            </a:r>
            <a:endParaRPr lang="hu-HU" dirty="0">
              <a:solidFill>
                <a:srgbClr val="00B0F0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385" y="3416060"/>
            <a:ext cx="1641496" cy="123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417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29541" y="537846"/>
            <a:ext cx="6589199" cy="549082"/>
          </a:xfrm>
        </p:spPr>
        <p:txBody>
          <a:bodyPr/>
          <a:lstStyle/>
          <a:p>
            <a:r>
              <a:rPr lang="hu-HU" sz="2800" b="1" kern="0" dirty="0">
                <a:solidFill>
                  <a:srgbClr val="FF0000"/>
                </a:solidFill>
                <a:latin typeface="Arial"/>
              </a:rPr>
              <a:t>2020-tól bekövetkező változások II.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05512" y="1570427"/>
            <a:ext cx="6859404" cy="2665143"/>
          </a:xfrm>
        </p:spPr>
        <p:txBody>
          <a:bodyPr>
            <a:normAutofit/>
          </a:bodyPr>
          <a:lstStyle/>
          <a:p>
            <a:pPr marL="0" lvl="0" indent="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None/>
            </a:pPr>
            <a:r>
              <a:rPr lang="hu-HU" sz="2600" kern="0" dirty="0">
                <a:solidFill>
                  <a:srgbClr val="000000"/>
                </a:solidFill>
              </a:rPr>
              <a:t>Amennyiben a jelentkező érettségi pontjait </a:t>
            </a:r>
            <a:r>
              <a:rPr lang="hu-HU" sz="2600" b="1" kern="0" dirty="0">
                <a:solidFill>
                  <a:srgbClr val="000000"/>
                </a:solidFill>
              </a:rPr>
              <a:t>az emelt szinten teljesített vizsga alapján számítják</a:t>
            </a:r>
            <a:r>
              <a:rPr lang="hu-HU" sz="2600" kern="0" dirty="0">
                <a:solidFill>
                  <a:srgbClr val="000000"/>
                </a:solidFill>
              </a:rPr>
              <a:t>, a jelentkező az emelt szinten teljesített legalább </a:t>
            </a:r>
            <a:r>
              <a:rPr lang="hu-HU" sz="2600" b="1" kern="0" dirty="0">
                <a:solidFill>
                  <a:srgbClr val="000000"/>
                </a:solidFill>
              </a:rPr>
              <a:t>45 százalékos eredményű </a:t>
            </a:r>
            <a:r>
              <a:rPr lang="hu-HU" sz="2600" b="1" kern="0" dirty="0">
                <a:solidFill>
                  <a:srgbClr val="FF0000"/>
                </a:solidFill>
              </a:rPr>
              <a:t>második</a:t>
            </a:r>
            <a:r>
              <a:rPr lang="hu-HU" sz="2600" b="1" kern="0" dirty="0">
                <a:solidFill>
                  <a:srgbClr val="000000"/>
                </a:solidFill>
              </a:rPr>
              <a:t> érettségi vizsgáért érettségi többletpontra </a:t>
            </a:r>
            <a:r>
              <a:rPr lang="hu-HU" sz="2600" kern="0" dirty="0">
                <a:solidFill>
                  <a:srgbClr val="000000"/>
                </a:solidFill>
              </a:rPr>
              <a:t>jogosult.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695" y="4537914"/>
            <a:ext cx="2113037" cy="158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678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2123" y="358127"/>
            <a:ext cx="6589199" cy="1280890"/>
          </a:xfrm>
        </p:spPr>
        <p:txBody>
          <a:bodyPr>
            <a:normAutofit/>
          </a:bodyPr>
          <a:lstStyle/>
          <a:p>
            <a:r>
              <a:rPr lang="hu-HU" sz="3200" b="1" dirty="0">
                <a:solidFill>
                  <a:srgbClr val="FF0000"/>
                </a:solidFill>
              </a:rPr>
              <a:t>2019-től megkövetelt emelt szintű érettségi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05652" y="1544128"/>
            <a:ext cx="6591985" cy="5029199"/>
          </a:xfrm>
        </p:spPr>
        <p:txBody>
          <a:bodyPr>
            <a:normAutofit fontScale="85000" lnSpcReduction="20000"/>
          </a:bodyPr>
          <a:lstStyle/>
          <a:p>
            <a:r>
              <a:rPr lang="hu-HU" sz="2400" b="1" dirty="0"/>
              <a:t>Agrár képzési terület</a:t>
            </a:r>
          </a:p>
          <a:p>
            <a:pPr lvl="1"/>
            <a:r>
              <a:rPr lang="hu-HU" sz="2400" b="1" dirty="0"/>
              <a:t>állatorvosi, erdőmérnöki </a:t>
            </a:r>
            <a:r>
              <a:rPr lang="hu-HU" sz="2400" dirty="0"/>
              <a:t>osztatlan képzés</a:t>
            </a:r>
            <a:r>
              <a:rPr lang="hu-HU" sz="2400" b="1" dirty="0"/>
              <a:t> </a:t>
            </a:r>
            <a:endParaRPr lang="hu-HU" sz="2400" dirty="0"/>
          </a:p>
          <a:p>
            <a:pPr eaLnBrk="0" hangingPunct="0">
              <a:spcBef>
                <a:spcPct val="20000"/>
              </a:spcBef>
              <a:defRPr/>
            </a:pPr>
            <a:r>
              <a:rPr lang="hu-HU" sz="2400" b="1" dirty="0"/>
              <a:t>Bölcsészettudomány képzési terület</a:t>
            </a:r>
          </a:p>
          <a:p>
            <a:pPr lvl="1" eaLnBrk="0" hangingPunct="0">
              <a:spcBef>
                <a:spcPct val="20000"/>
              </a:spcBef>
              <a:defRPr/>
            </a:pPr>
            <a:r>
              <a:rPr lang="hu-HU" sz="2400" b="1" dirty="0"/>
              <a:t>anglisztika, germanisztika, keleti nyelvek és kultúrák, magyar, közösségszervezés, néprajz, ókori nyelvek és kultúrák, pedagógia, pszichológia, régészet, </a:t>
            </a:r>
            <a:r>
              <a:rPr lang="hu-HU" sz="2400" b="1" dirty="0" err="1"/>
              <a:t>romanisztika</a:t>
            </a:r>
            <a:r>
              <a:rPr lang="hu-HU" sz="2400" b="1" dirty="0"/>
              <a:t>, </a:t>
            </a:r>
            <a:r>
              <a:rPr lang="hu-HU" sz="2400" b="1" dirty="0" err="1"/>
              <a:t>romológia</a:t>
            </a:r>
            <a:r>
              <a:rPr lang="hu-HU" sz="2400" b="1" dirty="0"/>
              <a:t>, szabad bölcsészet, szlavisztika, történelem </a:t>
            </a:r>
            <a:r>
              <a:rPr lang="hu-HU" sz="2400" dirty="0"/>
              <a:t>alapszakok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hu-HU" sz="2400" b="1" kern="0" dirty="0"/>
              <a:t>Jogi képzési terület</a:t>
            </a:r>
          </a:p>
          <a:p>
            <a:pPr lvl="1" eaLnBrk="0" hangingPunct="0">
              <a:spcBef>
                <a:spcPct val="20000"/>
              </a:spcBef>
              <a:defRPr/>
            </a:pPr>
            <a:r>
              <a:rPr lang="hu-HU" sz="2400" b="1" dirty="0"/>
              <a:t>jogász</a:t>
            </a:r>
            <a:r>
              <a:rPr lang="hu-HU" sz="2400" dirty="0"/>
              <a:t> osztatlan képzés</a:t>
            </a:r>
            <a:r>
              <a:rPr lang="hu-HU" sz="2400" b="1" dirty="0"/>
              <a:t> 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hu-HU" sz="2400" b="1" dirty="0"/>
              <a:t>Gazdaságtudományok képzési terület</a:t>
            </a:r>
          </a:p>
          <a:p>
            <a:pPr lvl="1" eaLnBrk="0" hangingPunct="0">
              <a:spcBef>
                <a:spcPct val="20000"/>
              </a:spcBef>
              <a:defRPr/>
            </a:pPr>
            <a:r>
              <a:rPr lang="hu-HU" sz="2400" b="1" dirty="0"/>
              <a:t>alkalmazott közgazdaságtan, gazdaság- és pénzügy-matematikai elemzés </a:t>
            </a:r>
            <a:r>
              <a:rPr lang="hu-HU" sz="2400" dirty="0"/>
              <a:t>alapszakok</a:t>
            </a:r>
          </a:p>
          <a:p>
            <a:pPr eaLnBrk="0" hangingPunct="0">
              <a:spcBef>
                <a:spcPct val="20000"/>
              </a:spcBef>
              <a:defRPr/>
            </a:pPr>
            <a:r>
              <a:rPr lang="hu-HU" sz="2400" b="1" dirty="0"/>
              <a:t>Orvos- és egészségtudomány képzési terület</a:t>
            </a:r>
          </a:p>
          <a:p>
            <a:pPr lvl="1" eaLnBrk="0" hangingPunct="0">
              <a:spcBef>
                <a:spcPct val="20000"/>
              </a:spcBef>
              <a:defRPr/>
            </a:pPr>
            <a:r>
              <a:rPr lang="hu-HU" sz="2400" b="1" dirty="0"/>
              <a:t>általános orvos, fogorvos, gyógyszerész </a:t>
            </a:r>
            <a:r>
              <a:rPr lang="hu-HU" sz="2400" dirty="0"/>
              <a:t>osztatlan képzés</a:t>
            </a:r>
          </a:p>
          <a:p>
            <a:pPr lvl="1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hu-HU" sz="2400" dirty="0"/>
          </a:p>
          <a:p>
            <a:pPr lvl="1" eaLnBrk="0" hangingPunct="0">
              <a:spcBef>
                <a:spcPct val="20000"/>
              </a:spcBef>
              <a:buFont typeface="Arial" pitchFamily="34" charset="0"/>
              <a:buChar char="–"/>
              <a:defRPr/>
            </a:pPr>
            <a:endParaRPr lang="hu-HU" sz="2000" dirty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053" y="5417390"/>
            <a:ext cx="1768539" cy="1326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257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1326" y="1869296"/>
            <a:ext cx="3926284" cy="2944713"/>
          </a:xfr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75" y="755348"/>
            <a:ext cx="1385451" cy="134111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75" y="4717608"/>
            <a:ext cx="1385451" cy="1341118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775" y="2671094"/>
            <a:ext cx="1385451" cy="1341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116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0594" y="763479"/>
            <a:ext cx="6591985" cy="2814221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hu-HU" sz="5100" dirty="0"/>
              <a:t>Sok sikert kívánok és </a:t>
            </a:r>
          </a:p>
          <a:p>
            <a:pPr marL="0" indent="0" algn="ctr">
              <a:buNone/>
            </a:pPr>
            <a:r>
              <a:rPr lang="hu-HU" sz="5100" dirty="0"/>
              <a:t>köszönöm a figyelmet!</a:t>
            </a:r>
          </a:p>
          <a:p>
            <a:pPr marL="0" indent="0" algn="ctr">
              <a:buNone/>
            </a:pPr>
            <a:endParaRPr lang="hu-HU" sz="4000" dirty="0"/>
          </a:p>
          <a:p>
            <a:pPr marL="0" indent="0" algn="ctr">
              <a:buNone/>
            </a:pPr>
            <a:endParaRPr lang="hu-HU" sz="4000" dirty="0"/>
          </a:p>
          <a:p>
            <a:pPr marL="0" indent="0" algn="ctr">
              <a:buNone/>
            </a:pPr>
            <a:r>
              <a:rPr lang="hu-HU" sz="5900" i="1" dirty="0">
                <a:solidFill>
                  <a:schemeClr val="accent2">
                    <a:lumMod val="50000"/>
                  </a:schemeClr>
                </a:solidFill>
              </a:rPr>
              <a:t>„A legnehezebb dolog mindig a döntés,a többi már csak kitartás dolga”</a:t>
            </a:r>
          </a:p>
          <a:p>
            <a:pPr marL="0" indent="0" algn="ctr">
              <a:buNone/>
            </a:pPr>
            <a:endParaRPr lang="hu-HU" sz="40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1570594" y="5799632"/>
            <a:ext cx="26703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/>
              <a:t>Lőrincz Éva</a:t>
            </a:r>
          </a:p>
          <a:p>
            <a:pPr algn="ctr"/>
            <a:r>
              <a:rPr lang="hu-HU" dirty="0"/>
              <a:t>igazgatóhelyettes</a:t>
            </a:r>
          </a:p>
          <a:p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200" y="3853319"/>
            <a:ext cx="3613379" cy="240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7496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40529" y="624110"/>
            <a:ext cx="7193872" cy="1479898"/>
          </a:xfrm>
        </p:spPr>
        <p:txBody>
          <a:bodyPr>
            <a:noAutofit/>
          </a:bodyPr>
          <a:lstStyle/>
          <a:p>
            <a:r>
              <a:rPr lang="hu-HU" sz="6000" b="1" dirty="0"/>
              <a:t>Fakultáció</a:t>
            </a:r>
            <a:br>
              <a:rPr lang="hu-HU" sz="6000" b="1" dirty="0"/>
            </a:br>
            <a:r>
              <a:rPr lang="hu-HU" sz="3200" b="1" dirty="0"/>
              <a:t>kötelező óraszámba építetten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43211" y="2627214"/>
            <a:ext cx="7002178" cy="3777622"/>
          </a:xfrm>
        </p:spPr>
        <p:txBody>
          <a:bodyPr>
            <a:normAutofit fontScale="92500" lnSpcReduction="10000"/>
          </a:bodyPr>
          <a:lstStyle/>
          <a:p>
            <a:r>
              <a:rPr lang="hu-HU" sz="3400" dirty="0"/>
              <a:t>11-12. évfolyam</a:t>
            </a:r>
          </a:p>
          <a:p>
            <a:pPr>
              <a:spcBef>
                <a:spcPts val="1800"/>
              </a:spcBef>
            </a:pPr>
            <a:r>
              <a:rPr lang="hu-HU" sz="3400" dirty="0"/>
              <a:t>A, B, C sáv: </a:t>
            </a:r>
            <a:r>
              <a:rPr lang="hu-HU" sz="2600" dirty="0"/>
              <a:t>változatos párosítások, reggeli első két óra</a:t>
            </a:r>
          </a:p>
          <a:p>
            <a:pPr>
              <a:spcBef>
                <a:spcPts val="1800"/>
              </a:spcBef>
            </a:pPr>
            <a:r>
              <a:rPr lang="hu-HU" sz="3400" dirty="0"/>
              <a:t>Jelentkezés:</a:t>
            </a:r>
            <a:r>
              <a:rPr lang="hu-HU" sz="4000" dirty="0"/>
              <a:t> </a:t>
            </a:r>
          </a:p>
          <a:p>
            <a:pPr lvl="1">
              <a:spcBef>
                <a:spcPts val="1800"/>
              </a:spcBef>
            </a:pPr>
            <a:r>
              <a:rPr lang="hu-HU" sz="2600" dirty="0"/>
              <a:t>minden év április 20-ig történik a meghirdetés</a:t>
            </a:r>
          </a:p>
          <a:p>
            <a:pPr lvl="1">
              <a:spcBef>
                <a:spcPts val="1800"/>
              </a:spcBef>
            </a:pPr>
            <a:r>
              <a:rPr lang="hu-HU" sz="2600" dirty="0"/>
              <a:t>Külön nyomtatványon májusban</a:t>
            </a:r>
          </a:p>
          <a:p>
            <a:pPr marL="0" indent="0">
              <a:spcBef>
                <a:spcPts val="1800"/>
              </a:spcBef>
              <a:buNone/>
            </a:pP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3243" y="738130"/>
            <a:ext cx="1491087" cy="12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060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80407" y="2806058"/>
            <a:ext cx="7001621" cy="377762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400" dirty="0"/>
              <a:t>Értékelés,mulasztás: </a:t>
            </a:r>
            <a:r>
              <a:rPr lang="hu-HU" sz="2400" dirty="0"/>
              <a:t>ugyanolyan, mint a „normál „ tanóra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400" dirty="0"/>
              <a:t>Módosítás: évente egyszer jogszabály alapján lehetséges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600" dirty="0"/>
              <a:t>Osztályozóvizsga, beszámolási kötelezettség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0616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Fakultáció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079980" y="1602776"/>
            <a:ext cx="5809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Kötelezettségek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4456" y="875685"/>
            <a:ext cx="1491087" cy="12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14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693992" y="2497030"/>
            <a:ext cx="6591985" cy="2848693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800" b="1" dirty="0"/>
              <a:t>Ha nincs alaptantárgy</a:t>
            </a:r>
            <a:r>
              <a:rPr lang="hu-HU" sz="3400" dirty="0"/>
              <a:t>: önálló életet él a tantárgy ( </a:t>
            </a:r>
            <a:r>
              <a:rPr lang="hu-HU" sz="3400" dirty="0" err="1"/>
              <a:t>pl</a:t>
            </a:r>
            <a:r>
              <a:rPr lang="hu-HU" sz="3400" dirty="0"/>
              <a:t> kémia, művészettörténet, földrajz)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800" b="1" dirty="0"/>
              <a:t>Ha van alaptantárgy</a:t>
            </a:r>
            <a:r>
              <a:rPr lang="hu-HU" sz="3400" dirty="0"/>
              <a:t>: az alaptantárggyal egyeztetve az óraszámok arányában állapítják meg az érdemjegyet a tanító kollégák( </a:t>
            </a:r>
            <a:r>
              <a:rPr lang="hu-HU" sz="3400" dirty="0" err="1"/>
              <a:t>pl</a:t>
            </a:r>
            <a:r>
              <a:rPr lang="hu-HU" sz="3400" dirty="0"/>
              <a:t> biológia, magyar, történelem)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70616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Fakultáció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2088072" y="1658867"/>
            <a:ext cx="58097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b="1" dirty="0"/>
              <a:t>Jegyképzés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900" y="922185"/>
            <a:ext cx="1491087" cy="1251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79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77171" y="642501"/>
            <a:ext cx="7428488" cy="1698304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Osztályozóvizsgák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453380" y="2060209"/>
            <a:ext cx="6591985" cy="379905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400" dirty="0"/>
              <a:t>Tanulmányok alatti vizsga: jogszabályi előírás: min. kétszer egy tanévben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400" dirty="0"/>
              <a:t>Időszakok: ( nálunk)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félévet követő: február 4. (hétfő)- aktuális!</a:t>
            </a:r>
          </a:p>
          <a:p>
            <a:pPr lvl="2">
              <a:spcBef>
                <a:spcPts val="0"/>
              </a:spcBef>
            </a:pPr>
            <a:r>
              <a:rPr lang="hu-HU" sz="1800" dirty="0">
                <a:solidFill>
                  <a:srgbClr val="C00000"/>
                </a:solidFill>
              </a:rPr>
              <a:t>Jelentkezés : január 24. csüt</a:t>
            </a:r>
            <a:r>
              <a:rPr lang="hu-HU" sz="1800" dirty="0"/>
              <a:t>.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Tavaszi: április 24-25.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Tanévzáráskor: augusztus végén</a:t>
            </a:r>
          </a:p>
          <a:p>
            <a:pPr lvl="1">
              <a:spcBef>
                <a:spcPts val="0"/>
              </a:spcBef>
            </a:pPr>
            <a:r>
              <a:rPr lang="hu-HU" sz="2000" dirty="0"/>
              <a:t>Speciális esetek</a:t>
            </a:r>
            <a:endParaRPr lang="hu-HU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2400" dirty="0"/>
              <a:t>Jelentkezés: külön nyomtatványon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6491" y="4341476"/>
            <a:ext cx="989167" cy="19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745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427310" y="815509"/>
            <a:ext cx="7045050" cy="1280890"/>
          </a:xfrm>
        </p:spPr>
        <p:txBody>
          <a:bodyPr>
            <a:noAutofit/>
          </a:bodyPr>
          <a:lstStyle/>
          <a:p>
            <a:pPr algn="ctr"/>
            <a:r>
              <a:rPr lang="hu-HU" sz="6000" b="1" dirty="0"/>
              <a:t>Osztályozóvizsgák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52518" y="2176686"/>
            <a:ext cx="6591985" cy="377762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hu-HU" sz="3600" b="1" dirty="0"/>
              <a:t>Az érintettek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Külföldön tanulók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Magántanulók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Fakultációt váltók 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Előrehozott érettségit tenni akarók</a:t>
            </a:r>
          </a:p>
          <a:p>
            <a:pPr lvl="1">
              <a:lnSpc>
                <a:spcPct val="150000"/>
              </a:lnSpc>
              <a:spcBef>
                <a:spcPts val="0"/>
              </a:spcBef>
            </a:pPr>
            <a:r>
              <a:rPr lang="hu-HU" sz="2800" dirty="0"/>
              <a:t>Sok hiányzással rendelkezők</a:t>
            </a:r>
          </a:p>
          <a:p>
            <a:pPr marL="1314450" lvl="2" indent="-457200">
              <a:lnSpc>
                <a:spcPct val="150000"/>
              </a:lnSpc>
              <a:spcBef>
                <a:spcPts val="0"/>
              </a:spcBef>
            </a:pPr>
            <a:r>
              <a:rPr lang="hu-HU" sz="2200" dirty="0"/>
              <a:t>Osztályozó konferencia dönt róla</a:t>
            </a: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93" y="2176686"/>
            <a:ext cx="989167" cy="197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727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543681" y="337915"/>
            <a:ext cx="6589199" cy="1280890"/>
          </a:xfrm>
        </p:spPr>
        <p:txBody>
          <a:bodyPr>
            <a:normAutofit fontScale="90000"/>
          </a:bodyPr>
          <a:lstStyle/>
          <a:p>
            <a:pPr algn="ctr"/>
            <a:r>
              <a:rPr lang="hu-HU" sz="6000" b="1" dirty="0"/>
              <a:t>Érettségi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954593" y="1467059"/>
            <a:ext cx="7767376" cy="5134708"/>
          </a:xfrm>
        </p:spPr>
        <p:txBody>
          <a:bodyPr>
            <a:normAutofit fontScale="47500" lnSpcReduction="20000"/>
          </a:bodyPr>
          <a:lstStyle/>
          <a:p>
            <a:r>
              <a:rPr lang="hu-HU" sz="6200" b="1" dirty="0"/>
              <a:t>Időszakok</a:t>
            </a:r>
          </a:p>
          <a:p>
            <a:pPr lvl="1"/>
            <a:r>
              <a:rPr lang="hu-HU" sz="5000" dirty="0"/>
              <a:t>Tavaszi</a:t>
            </a:r>
          </a:p>
          <a:p>
            <a:pPr lvl="1"/>
            <a:r>
              <a:rPr lang="hu-HU" sz="5000" dirty="0"/>
              <a:t>Őszi</a:t>
            </a:r>
          </a:p>
          <a:p>
            <a:r>
              <a:rPr lang="hu-HU" sz="6100" b="1" dirty="0"/>
              <a:t>Tantárgyak</a:t>
            </a:r>
          </a:p>
          <a:p>
            <a:pPr lvl="1"/>
            <a:r>
              <a:rPr lang="hu-HU" sz="5000" dirty="0"/>
              <a:t>Kötelező</a:t>
            </a:r>
          </a:p>
          <a:p>
            <a:pPr lvl="1"/>
            <a:r>
              <a:rPr lang="hu-HU" sz="5000" dirty="0"/>
              <a:t>Szabadon választott</a:t>
            </a:r>
          </a:p>
          <a:p>
            <a:r>
              <a:rPr lang="hu-HU" sz="6100" b="1" dirty="0"/>
              <a:t>Fajták</a:t>
            </a:r>
          </a:p>
          <a:p>
            <a:pPr lvl="1"/>
            <a:r>
              <a:rPr lang="hu-HU" sz="5000" b="1" dirty="0"/>
              <a:t>Rendes</a:t>
            </a:r>
          </a:p>
          <a:p>
            <a:pPr lvl="1"/>
            <a:r>
              <a:rPr lang="hu-HU" sz="5000" b="1" dirty="0"/>
              <a:t>Előrehozott</a:t>
            </a:r>
          </a:p>
          <a:p>
            <a:pPr lvl="1"/>
            <a:r>
              <a:rPr lang="hu-HU" sz="5000" dirty="0"/>
              <a:t>Szintemelő</a:t>
            </a:r>
          </a:p>
          <a:p>
            <a:pPr lvl="1"/>
            <a:r>
              <a:rPr lang="hu-HU" sz="5000" dirty="0"/>
              <a:t>Ismétlő/javító/kiegészítő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140" y="4547611"/>
            <a:ext cx="2763829" cy="15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56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5400" b="1" dirty="0"/>
              <a:t>Érettségi rendszer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45030" y="2306934"/>
            <a:ext cx="7897588" cy="3480918"/>
          </a:xfrm>
        </p:spPr>
        <p:txBody>
          <a:bodyPr>
            <a:normAutofit/>
          </a:bodyPr>
          <a:lstStyle/>
          <a:p>
            <a:r>
              <a:rPr lang="hu-HU" sz="2900" b="1" dirty="0"/>
              <a:t>Szintek</a:t>
            </a:r>
          </a:p>
          <a:p>
            <a:pPr lvl="1"/>
            <a:r>
              <a:rPr lang="hu-HU" sz="2400" dirty="0"/>
              <a:t>Közép</a:t>
            </a:r>
          </a:p>
          <a:p>
            <a:pPr lvl="1"/>
            <a:r>
              <a:rPr lang="hu-HU" sz="2400" dirty="0"/>
              <a:t>Emelt</a:t>
            </a:r>
          </a:p>
          <a:p>
            <a:r>
              <a:rPr lang="hu-HU" sz="2900" b="1" dirty="0"/>
              <a:t>Jelentkezés</a:t>
            </a:r>
          </a:p>
          <a:p>
            <a:pPr lvl="1"/>
            <a:r>
              <a:rPr lang="hu-HU" sz="2400" dirty="0"/>
              <a:t>Jelentkezési lap: </a:t>
            </a:r>
            <a:r>
              <a:rPr lang="hu-HU" sz="1800" dirty="0"/>
              <a:t>törzslapkivonatok+ személyes adatok</a:t>
            </a:r>
          </a:p>
          <a:p>
            <a:pPr lvl="1"/>
            <a:r>
              <a:rPr lang="hu-HU" sz="2400" dirty="0"/>
              <a:t>Határidő: 2019. február 15</a:t>
            </a:r>
            <a:r>
              <a:rPr lang="hu-HU" dirty="0"/>
              <a:t>.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2150140" y="6189786"/>
            <a:ext cx="5687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A53010"/>
              </a:buClr>
            </a:pPr>
            <a:r>
              <a:rPr lang="hu-HU" sz="2400" b="1" dirty="0" err="1">
                <a:solidFill>
                  <a:srgbClr val="FF0000"/>
                </a:solidFill>
              </a:rPr>
              <a:t>www.oktatas.hu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0571" y="2372582"/>
            <a:ext cx="2763829" cy="1560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18237"/>
      </p:ext>
    </p:extLst>
  </p:cSld>
  <p:clrMapOvr>
    <a:masterClrMapping/>
  </p:clrMapOvr>
</p:sld>
</file>

<file path=ppt/theme/theme1.xml><?xml version="1.0" encoding="utf-8"?>
<a:theme xmlns:a="http://schemas.openxmlformats.org/drawingml/2006/main" name="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zálak">
    <a:dk1>
      <a:sysClr val="windowText" lastClr="000000"/>
    </a:dk1>
    <a:lt1>
      <a:sysClr val="window" lastClr="FFFFFF"/>
    </a:lt1>
    <a:dk2>
      <a:srgbClr val="766F54"/>
    </a:dk2>
    <a:lt2>
      <a:srgbClr val="E3EACF"/>
    </a:lt2>
    <a:accent1>
      <a:srgbClr val="A53010"/>
    </a:accent1>
    <a:accent2>
      <a:srgbClr val="DE7E18"/>
    </a:accent2>
    <a:accent3>
      <a:srgbClr val="9F8351"/>
    </a:accent3>
    <a:accent4>
      <a:srgbClr val="728653"/>
    </a:accent4>
    <a:accent5>
      <a:srgbClr val="92AA4C"/>
    </a:accent5>
    <a:accent6>
      <a:srgbClr val="6AAC91"/>
    </a:accent6>
    <a:hlink>
      <a:srgbClr val="FB4A18"/>
    </a:hlink>
    <a:folHlink>
      <a:srgbClr val="FB931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1151</TotalTime>
  <Words>1512</Words>
  <Application>Microsoft Office PowerPoint</Application>
  <PresentationFormat>Diavetítés a képernyőre (4:3 oldalarány)</PresentationFormat>
  <Paragraphs>367</Paragraphs>
  <Slides>27</Slides>
  <Notes>23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32" baseType="lpstr">
      <vt:lpstr>Arial</vt:lpstr>
      <vt:lpstr>Calibri</vt:lpstr>
      <vt:lpstr>Century Gothic</vt:lpstr>
      <vt:lpstr>Wingdings 3</vt:lpstr>
      <vt:lpstr>Szálak</vt:lpstr>
      <vt:lpstr>Jelentkezz!</vt:lpstr>
      <vt:lpstr>Amiről szót ejtünk…</vt:lpstr>
      <vt:lpstr>Fakultáció kötelező óraszámba építetten</vt:lpstr>
      <vt:lpstr>Fakultáció</vt:lpstr>
      <vt:lpstr>Fakultáció</vt:lpstr>
      <vt:lpstr>Osztályozóvizsgák</vt:lpstr>
      <vt:lpstr>Osztályozóvizsgák</vt:lpstr>
      <vt:lpstr>Érettségi rendszer</vt:lpstr>
      <vt:lpstr>Érettségi rendszer</vt:lpstr>
      <vt:lpstr>Érettségi eredmények</vt:lpstr>
      <vt:lpstr>Érettségi változások </vt:lpstr>
      <vt:lpstr>Irány az egyetem!</vt:lpstr>
      <vt:lpstr>Pontszámítás max. 200+200+100 pont=500 pont</vt:lpstr>
      <vt:lpstr>Tanulmányi pontok  (max. 200 pont)</vt:lpstr>
      <vt:lpstr>Tanulmányi pontok</vt:lpstr>
      <vt:lpstr>Tanulmányi pontok Fakultációs jegyek*</vt:lpstr>
      <vt:lpstr>Tanulmányi pontok</vt:lpstr>
      <vt:lpstr>Érettségi pontok (max. 200 pont)</vt:lpstr>
      <vt:lpstr>Többletpontok  (max. 100 pont)</vt:lpstr>
      <vt:lpstr>További többletpontok  (max. 100 pont)</vt:lpstr>
      <vt:lpstr>Konkrét példa jogász képzés </vt:lpstr>
      <vt:lpstr>Konkrét példa műszaki képzés </vt:lpstr>
      <vt:lpstr>2020-tól bekövetkező változások I.</vt:lpstr>
      <vt:lpstr>2020-tól bekövetkező változások II.</vt:lpstr>
      <vt:lpstr>2019-től megkövetelt emelt szintű érettségi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Pontok és egyebek</dc:title>
  <dc:creator>Felhasználó</dc:creator>
  <cp:lastModifiedBy>Ágnes Pesty</cp:lastModifiedBy>
  <cp:revision>136</cp:revision>
  <cp:lastPrinted>2019-01-10T10:43:58Z</cp:lastPrinted>
  <dcterms:created xsi:type="dcterms:W3CDTF">2016-04-04T10:11:13Z</dcterms:created>
  <dcterms:modified xsi:type="dcterms:W3CDTF">2019-01-11T10:54:04Z</dcterms:modified>
</cp:coreProperties>
</file>