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305" r:id="rId11"/>
    <p:sldId id="308" r:id="rId12"/>
    <p:sldId id="280" r:id="rId13"/>
    <p:sldId id="291" r:id="rId14"/>
    <p:sldId id="292" r:id="rId15"/>
    <p:sldId id="276" r:id="rId16"/>
    <p:sldId id="294" r:id="rId17"/>
    <p:sldId id="266" r:id="rId18"/>
    <p:sldId id="296" r:id="rId19"/>
    <p:sldId id="298" r:id="rId20"/>
    <p:sldId id="270" r:id="rId21"/>
    <p:sldId id="300" r:id="rId22"/>
    <p:sldId id="284" r:id="rId23"/>
    <p:sldId id="288" r:id="rId24"/>
    <p:sldId id="269" r:id="rId25"/>
    <p:sldId id="301" r:id="rId26"/>
    <p:sldId id="299" r:id="rId27"/>
    <p:sldId id="271" r:id="rId28"/>
    <p:sldId id="302" r:id="rId29"/>
    <p:sldId id="281" r:id="rId30"/>
    <p:sldId id="282" r:id="rId31"/>
    <p:sldId id="303" r:id="rId32"/>
    <p:sldId id="306" r:id="rId33"/>
    <p:sldId id="307" r:id="rId34"/>
    <p:sldId id="286" r:id="rId35"/>
    <p:sldId id="274" r:id="rId36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804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74740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BE7A553-0CB5-4DE9-9275-56352CDCD025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6543369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74740" y="6543369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33A1303-4F57-4CAA-A843-B19422C21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5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30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75853" y="0"/>
            <a:ext cx="4342130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258A899-5765-4DFC-8C05-140606321F71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462338" y="862013"/>
            <a:ext cx="3095625" cy="2322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40" cy="271221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2130" cy="3456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75853" y="6542560"/>
            <a:ext cx="4342130" cy="3456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355088C-BA5D-4D8B-A144-092EBD6CD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99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10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27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55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87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99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93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726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37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233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072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52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687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345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4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682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86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92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24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66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29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4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5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7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39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2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05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8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44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44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71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8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8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7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21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61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97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943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EE45-ED69-421E-9820-BE8D9CDD13BB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32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ktatas.hu/kozneveles/erettsegi/mintafeladatok_2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5542" y="3741700"/>
            <a:ext cx="7353337" cy="1103598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Jelentkezz!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81892" y="5451656"/>
            <a:ext cx="6926987" cy="750361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Szülői tájékoztató 2025. január 16.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76" y="554895"/>
            <a:ext cx="3378411" cy="252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66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1485EF-9674-300C-19CB-CECFE47C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35" y="341635"/>
            <a:ext cx="6131771" cy="677916"/>
          </a:xfrm>
        </p:spPr>
        <p:txBody>
          <a:bodyPr>
            <a:normAutofit/>
          </a:bodyPr>
          <a:lstStyle/>
          <a:p>
            <a:r>
              <a:rPr lang="hu-HU" b="1" dirty="0"/>
              <a:t>Érettségi 2024- büszkeség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8BC70F5-B3B9-0A04-72F5-799D9FA0D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63" y="99941"/>
            <a:ext cx="1629023" cy="91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4E3043AD-6333-B0C8-D749-9CD328669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415298"/>
              </p:ext>
            </p:extLst>
          </p:nvPr>
        </p:nvGraphicFramePr>
        <p:xfrm>
          <a:off x="908611" y="1407718"/>
          <a:ext cx="7723946" cy="4791601"/>
        </p:xfrm>
        <a:graphic>
          <a:graphicData uri="http://schemas.openxmlformats.org/drawingml/2006/table">
            <a:tbl>
              <a:tblPr/>
              <a:tblGrid>
                <a:gridCol w="1240795">
                  <a:extLst>
                    <a:ext uri="{9D8B030D-6E8A-4147-A177-3AD203B41FA5}">
                      <a16:colId xmlns:a16="http://schemas.microsoft.com/office/drawing/2014/main" val="2379587468"/>
                    </a:ext>
                  </a:extLst>
                </a:gridCol>
                <a:gridCol w="449788">
                  <a:extLst>
                    <a:ext uri="{9D8B030D-6E8A-4147-A177-3AD203B41FA5}">
                      <a16:colId xmlns:a16="http://schemas.microsoft.com/office/drawing/2014/main" val="1483079770"/>
                    </a:ext>
                  </a:extLst>
                </a:gridCol>
                <a:gridCol w="1380384">
                  <a:extLst>
                    <a:ext uri="{9D8B030D-6E8A-4147-A177-3AD203B41FA5}">
                      <a16:colId xmlns:a16="http://schemas.microsoft.com/office/drawing/2014/main" val="355629178"/>
                    </a:ext>
                  </a:extLst>
                </a:gridCol>
                <a:gridCol w="1550993">
                  <a:extLst>
                    <a:ext uri="{9D8B030D-6E8A-4147-A177-3AD203B41FA5}">
                      <a16:colId xmlns:a16="http://schemas.microsoft.com/office/drawing/2014/main" val="1899003339"/>
                    </a:ext>
                  </a:extLst>
                </a:gridCol>
                <a:gridCol w="1550993">
                  <a:extLst>
                    <a:ext uri="{9D8B030D-6E8A-4147-A177-3AD203B41FA5}">
                      <a16:colId xmlns:a16="http://schemas.microsoft.com/office/drawing/2014/main" val="3097466992"/>
                    </a:ext>
                  </a:extLst>
                </a:gridCol>
                <a:gridCol w="1550993">
                  <a:extLst>
                    <a:ext uri="{9D8B030D-6E8A-4147-A177-3AD203B41FA5}">
                      <a16:colId xmlns:a16="http://schemas.microsoft.com/office/drawing/2014/main" val="2083463642"/>
                    </a:ext>
                  </a:extLst>
                </a:gridCol>
              </a:tblGrid>
              <a:tr h="15880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VIZSGATÁRGY/</a:t>
                      </a:r>
                      <a:b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SZINT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Garamond" panose="02020404030301010803" pitchFamily="18" charset="0"/>
                        </a:rPr>
                        <a:t>Budai Ciszterci Szent Imre Gimnázium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Gimnáziumi nevelés oktatás/Nappali tagozat eredmények/Budapest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Gimnáziumi nevelés oktatás/ Nappali tagozat/ Országos eredmények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911130"/>
                  </a:ext>
                </a:extLst>
              </a:tr>
              <a:tr h="5339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magyar nyelv és irodalom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közép szint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vizsga </a:t>
                      </a:r>
                      <a:b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eredmények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Garamond" panose="02020404030301010803" pitchFamily="18" charset="0"/>
                        </a:rPr>
                        <a:t>77,65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71,65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70,31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77313"/>
                  </a:ext>
                </a:extLst>
              </a:tr>
              <a:tr h="5339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matematika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vizsga </a:t>
                      </a:r>
                      <a:b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</a:b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eredmények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Garamond" panose="02020404030301010803" pitchFamily="18" charset="0"/>
                        </a:rPr>
                        <a:t>86,64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67,00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63,82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21726"/>
                  </a:ext>
                </a:extLst>
              </a:tr>
              <a:tr h="5339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történelem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vizsga </a:t>
                      </a:r>
                      <a:b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eredmények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Garamond" panose="02020404030301010803" pitchFamily="18" charset="0"/>
                        </a:rPr>
                        <a:t>79,34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67,94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66,65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079554"/>
                  </a:ext>
                </a:extLst>
              </a:tr>
              <a:tr h="5339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magyar nyelv és irodalom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emelt szint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vizsga </a:t>
                      </a:r>
                      <a:b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</a:b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eredmények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Garamond" panose="02020404030301010803" pitchFamily="18" charset="0"/>
                        </a:rPr>
                        <a:t>70,00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69,65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67,82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797488"/>
                  </a:ext>
                </a:extLst>
              </a:tr>
              <a:tr h="5339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matematika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vizsga </a:t>
                      </a:r>
                      <a:b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eredmények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Garamond" panose="02020404030301010803" pitchFamily="18" charset="0"/>
                        </a:rPr>
                        <a:t>77,62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71,90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69,64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85743"/>
                  </a:ext>
                </a:extLst>
              </a:tr>
              <a:tr h="5339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történelem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izsga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 </a:t>
                      </a:r>
                      <a:b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</a:b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eredmények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hu-HU" sz="24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Garamond" panose="02020404030301010803" pitchFamily="18" charset="0"/>
                        </a:rPr>
                        <a:t>75,05</a:t>
                      </a:r>
                    </a:p>
                  </a:txBody>
                  <a:tcPr marL="381000" marR="6350" marT="635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67,63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Garamond" panose="02020404030301010803" pitchFamily="18" charset="0"/>
                        </a:rPr>
                        <a:t>67,48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9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3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6E509A-F736-EEF5-9502-BAED694D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264874"/>
            <a:ext cx="5912133" cy="789011"/>
          </a:xfrm>
        </p:spPr>
        <p:txBody>
          <a:bodyPr/>
          <a:lstStyle/>
          <a:p>
            <a:r>
              <a:rPr lang="hu-HU" b="1" dirty="0"/>
              <a:t>Érettségi 2024- büszkeség</a:t>
            </a:r>
            <a:endParaRPr lang="hu-HU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3AD9FF39-ABCE-5894-A585-065782B38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035735"/>
              </p:ext>
            </p:extLst>
          </p:nvPr>
        </p:nvGraphicFramePr>
        <p:xfrm>
          <a:off x="1144742" y="1252588"/>
          <a:ext cx="7867520" cy="267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504">
                  <a:extLst>
                    <a:ext uri="{9D8B030D-6E8A-4147-A177-3AD203B41FA5}">
                      <a16:colId xmlns:a16="http://schemas.microsoft.com/office/drawing/2014/main" val="1944098114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272834044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2992334135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3722249473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579115064"/>
                    </a:ext>
                  </a:extLst>
                </a:gridCol>
              </a:tblGrid>
              <a:tr h="382948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osztály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létszám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kitűnők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Százalék (%)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Emelt jelentkezések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1657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dirty="0">
                          <a:effectLst/>
                        </a:rPr>
                        <a:t>12.A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37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15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40,5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59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15922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dirty="0">
                          <a:effectLst/>
                        </a:rPr>
                        <a:t>12.B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dirty="0">
                          <a:effectLst/>
                        </a:rPr>
                        <a:t>37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17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46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53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12614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12.C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35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dirty="0">
                          <a:effectLst/>
                        </a:rPr>
                        <a:t>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42,8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57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040768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12.D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34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dirty="0">
                          <a:effectLst/>
                        </a:rPr>
                        <a:t>21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dirty="0">
                          <a:effectLst/>
                        </a:rPr>
                        <a:t>61,7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>
                          <a:effectLst/>
                        </a:rPr>
                        <a:t>57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44218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b="1">
                          <a:solidFill>
                            <a:srgbClr val="FF0000"/>
                          </a:solidFill>
                          <a:effectLst/>
                        </a:rPr>
                        <a:t>összesen</a:t>
                      </a:r>
                      <a:endParaRPr lang="hu-H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b="1">
                          <a:solidFill>
                            <a:srgbClr val="FF0000"/>
                          </a:solidFill>
                          <a:effectLst/>
                        </a:rPr>
                        <a:t>143 fő</a:t>
                      </a:r>
                      <a:endParaRPr lang="hu-H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b="1">
                          <a:solidFill>
                            <a:srgbClr val="FF0000"/>
                          </a:solidFill>
                          <a:effectLst/>
                        </a:rPr>
                        <a:t>68 fő</a:t>
                      </a:r>
                      <a:endParaRPr lang="hu-HU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effectLst/>
                        </a:rPr>
                        <a:t>47,5 %</a:t>
                      </a:r>
                      <a:endParaRPr lang="hu-H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effectLst/>
                        </a:rPr>
                        <a:t>226</a:t>
                      </a:r>
                      <a:endParaRPr lang="hu-H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81458"/>
                  </a:ext>
                </a:extLst>
              </a:tr>
            </a:tbl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02D3739B-0E2C-4D58-66A1-425B4186C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33" y="182407"/>
            <a:ext cx="1895749" cy="107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02C2882B-5FE7-29D1-4FA2-AFCEA7577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79166"/>
              </p:ext>
            </p:extLst>
          </p:nvPr>
        </p:nvGraphicFramePr>
        <p:xfrm>
          <a:off x="477854" y="4014061"/>
          <a:ext cx="7867520" cy="247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504">
                  <a:extLst>
                    <a:ext uri="{9D8B030D-6E8A-4147-A177-3AD203B41FA5}">
                      <a16:colId xmlns:a16="http://schemas.microsoft.com/office/drawing/2014/main" val="2280480854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126416956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447808386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752236056"/>
                    </a:ext>
                  </a:extLst>
                </a:gridCol>
                <a:gridCol w="1573504">
                  <a:extLst>
                    <a:ext uri="{9D8B030D-6E8A-4147-A177-3AD203B41FA5}">
                      <a16:colId xmlns:a16="http://schemas.microsoft.com/office/drawing/2014/main" val="1587707221"/>
                    </a:ext>
                  </a:extLst>
                </a:gridCol>
              </a:tblGrid>
              <a:tr h="588936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osztály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létszám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kitűnők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 dirty="0">
                          <a:effectLst/>
                        </a:rPr>
                        <a:t>Százalék (%)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200">
                          <a:effectLst/>
                        </a:rPr>
                        <a:t>Emelt jelentkezések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483228"/>
                  </a:ext>
                </a:extLst>
              </a:tr>
              <a:tr h="349413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dirty="0">
                          <a:effectLst/>
                        </a:rPr>
                        <a:t>12.A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37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15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40,5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59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281968"/>
                  </a:ext>
                </a:extLst>
              </a:tr>
              <a:tr h="349413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dirty="0">
                          <a:effectLst/>
                        </a:rPr>
                        <a:t>12.B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dirty="0">
                          <a:effectLst/>
                        </a:rPr>
                        <a:t>37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17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46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53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003816"/>
                  </a:ext>
                </a:extLst>
              </a:tr>
              <a:tr h="349413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12.C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dirty="0">
                          <a:effectLst/>
                        </a:rPr>
                        <a:t>35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dirty="0">
                          <a:effectLst/>
                        </a:rPr>
                        <a:t>15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42,8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57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94072"/>
                  </a:ext>
                </a:extLst>
              </a:tr>
              <a:tr h="349413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12.D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34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dirty="0">
                          <a:effectLst/>
                        </a:rPr>
                        <a:t>21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dirty="0">
                          <a:effectLst/>
                        </a:rPr>
                        <a:t>61,7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>
                          <a:effectLst/>
                        </a:rPr>
                        <a:t>57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52974"/>
                  </a:ext>
                </a:extLst>
              </a:tr>
              <a:tr h="349413"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összesen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effectLst/>
                        </a:rPr>
                        <a:t>143 fő</a:t>
                      </a:r>
                      <a:endParaRPr lang="hu-HU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effectLst/>
                        </a:rPr>
                        <a:t>68 fő</a:t>
                      </a:r>
                      <a:endParaRPr lang="hu-HU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47,5 %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50000"/>
                        </a:lnSpc>
                        <a:tabLst>
                          <a:tab pos="1710690" algn="ctr"/>
                        </a:tabLs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226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5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39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198" y="171934"/>
            <a:ext cx="7175282" cy="1191018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Érettségi eredmények</a:t>
            </a:r>
            <a:br>
              <a:rPr lang="hu-HU" sz="4000" b="1" dirty="0"/>
            </a:br>
            <a:r>
              <a:rPr lang="hu-HU" sz="4000" b="1" dirty="0"/>
              <a:t>értékelése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542472"/>
              </p:ext>
            </p:extLst>
          </p:nvPr>
        </p:nvGraphicFramePr>
        <p:xfrm>
          <a:off x="633046" y="1473206"/>
          <a:ext cx="7797521" cy="3018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0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9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Középszintű érettségi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Emelt szintű érettségi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százalék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érdemjegy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százalék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érdemjegy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80-100%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jeles (5)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60-100%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jeles (5)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60-79%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jó (4)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47-59%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jó (4)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40-59%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közepes (3)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33-46%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közepes (3)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25-39%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elégséges (2)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25-32%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elégséges (2)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0-24%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elégtelen (1)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0-24%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elégtelen (1)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733530" y="4602147"/>
            <a:ext cx="7958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Ha egy vizsgatárgy vizsgája több vizsgarészből áll, a vizsgázónak minden vizsgarészből legalább </a:t>
            </a:r>
            <a:r>
              <a:rPr lang="hu-HU" b="1" dirty="0"/>
              <a:t>12%-</a:t>
            </a:r>
            <a:r>
              <a:rPr lang="hu-HU" dirty="0"/>
              <a:t>ot kell teljesítenie ahhoz, hogy legalább elégséges osztályzatot kaphasson. Ha egy vizsgarész során nem éri el a vizsgázó a 12%-ot, függetlenül a többi vizsgarész eredményétől, elégtelen osztályzatot kap. Az elégséges eredményhez az összes vizsgarészen együttesen kell elérni a 25%-ot.</a:t>
            </a:r>
          </a:p>
        </p:txBody>
      </p:sp>
    </p:spTree>
    <p:extLst>
      <p:ext uri="{BB962C8B-B14F-4D97-AF65-F5344CB8AC3E}">
        <p14:creationId xmlns:p14="http://schemas.microsoft.com/office/powerpoint/2010/main" val="165501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9594" y="166338"/>
            <a:ext cx="6589199" cy="8257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Előrehozott vizsgák</a:t>
            </a:r>
            <a:br>
              <a:rPr lang="hu-HU" b="1" dirty="0"/>
            </a:br>
            <a:r>
              <a:rPr lang="hu-HU" sz="2000" b="1" dirty="0"/>
              <a:t>278/2019 ( XI.21) Korm.rend. 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9594" y="1359341"/>
            <a:ext cx="6591985" cy="511909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Előrehozott érettségi vizsgát </a:t>
            </a:r>
            <a:r>
              <a:rPr lang="hu-HU" sz="2200" b="1" dirty="0">
                <a:solidFill>
                  <a:srgbClr val="FF0000"/>
                </a:solidFill>
              </a:rPr>
              <a:t>ősszel is </a:t>
            </a:r>
            <a:r>
              <a:rPr lang="hu-HU" dirty="0"/>
              <a:t>lehet tenni (</a:t>
            </a:r>
            <a:r>
              <a:rPr lang="hu-HU" dirty="0" err="1"/>
              <a:t>okt-nov</a:t>
            </a:r>
            <a:r>
              <a:rPr lang="hu-HU" dirty="0"/>
              <a:t>.)</a:t>
            </a:r>
          </a:p>
          <a:p>
            <a:pPr lvl="1"/>
            <a:r>
              <a:rPr lang="hu-HU" dirty="0"/>
              <a:t>az érettségi bizonyítvány megszerzése előtt egyes érettségi vizsgatárgyból első alkalommal letett érettségi vizsga</a:t>
            </a:r>
          </a:p>
          <a:p>
            <a:pPr marL="457200" lvl="1" indent="0">
              <a:buNone/>
            </a:pPr>
            <a:r>
              <a:rPr lang="hu-HU" dirty="0"/>
              <a:t>amely letehető</a:t>
            </a:r>
          </a:p>
          <a:p>
            <a:r>
              <a:rPr lang="hu-HU" dirty="0"/>
              <a:t>a 12. § (1) bekezdésében meghatározott </a:t>
            </a:r>
            <a:r>
              <a:rPr lang="hu-HU" sz="2200" b="1" dirty="0">
                <a:solidFill>
                  <a:srgbClr val="FF0000"/>
                </a:solidFill>
              </a:rPr>
              <a:t>idegen nyelvekből</a:t>
            </a:r>
            <a:r>
              <a:rPr lang="hu-HU" dirty="0"/>
              <a:t>,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sz="2200" b="1" dirty="0">
                <a:solidFill>
                  <a:srgbClr val="FF0000"/>
                </a:solidFill>
              </a:rPr>
              <a:t>digitális kultúrából </a:t>
            </a:r>
            <a:r>
              <a:rPr lang="hu-HU" dirty="0"/>
              <a:t>kizárólag a középiskolai tanulmányok teljes befejezését megelőző első vagy második tanév vizsgaidőszakaiban,( 10-11.évf.)</a:t>
            </a:r>
          </a:p>
          <a:p>
            <a:r>
              <a:rPr lang="hu-HU" b="1" dirty="0">
                <a:solidFill>
                  <a:srgbClr val="FF0000"/>
                </a:solidFill>
              </a:rPr>
              <a:t>olyan érettségi vizsgatárgyból</a:t>
            </a:r>
            <a:r>
              <a:rPr lang="hu-HU" dirty="0"/>
              <a:t>, amelyeknél a tanuló számára az adott vizsgatárgy vizsgájára való jelentkezés feltételeinek teljesítéséhez szükséges tantárgy, tantárgyak </a:t>
            </a:r>
            <a:r>
              <a:rPr lang="hu-HU" dirty="0">
                <a:solidFill>
                  <a:schemeClr val="tx1"/>
                </a:solidFill>
              </a:rPr>
              <a:t>tanítása</a:t>
            </a:r>
            <a:r>
              <a:rPr lang="hu-HU" dirty="0"/>
              <a:t> a középiskola helyi tanterve szerint </a:t>
            </a:r>
            <a:r>
              <a:rPr lang="hu-HU" b="1" dirty="0">
                <a:solidFill>
                  <a:srgbClr val="FF0000"/>
                </a:solidFill>
              </a:rPr>
              <a:t>a középiskolai tanulmányok befejezését megelőző tanévek valamelyikében lezárul</a:t>
            </a:r>
            <a:r>
              <a:rPr lang="hu-HU" dirty="0">
                <a:solidFill>
                  <a:srgbClr val="FF0000"/>
                </a:solidFill>
              </a:rPr>
              <a:t>,</a:t>
            </a:r>
            <a:r>
              <a:rPr lang="hu-HU" dirty="0"/>
              <a:t> a középiskolai tanulmányok teljes befejezését megelőző első vagy második tanév május-júniusi vizsgaidőszakában, valamint az azt követő vizsgaidőszakokban. ( </a:t>
            </a:r>
            <a:r>
              <a:rPr lang="hu-HU" b="1" dirty="0">
                <a:solidFill>
                  <a:srgbClr val="FF0000"/>
                </a:solidFill>
              </a:rPr>
              <a:t>10-11.évf.) </a:t>
            </a:r>
            <a:r>
              <a:rPr lang="hu-HU" dirty="0"/>
              <a:t>( pl. kémia, földrajz, fizika, biológia</a:t>
            </a:r>
            <a:r>
              <a:rPr lang="hu-HU" b="1" dirty="0">
                <a:solidFill>
                  <a:srgbClr val="FF0000"/>
                </a:solidFill>
              </a:rPr>
              <a:t>)!!!!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9" y="5663820"/>
            <a:ext cx="1324423" cy="9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8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2543" y="412763"/>
            <a:ext cx="6589199" cy="1280890"/>
          </a:xfrm>
        </p:spPr>
        <p:txBody>
          <a:bodyPr/>
          <a:lstStyle/>
          <a:p>
            <a:r>
              <a:rPr lang="hu-HU" b="1" dirty="0"/>
              <a:t>Érettségi követelmények változása / 2024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7488" y="1693653"/>
            <a:ext cx="7839189" cy="4810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400" dirty="0"/>
              <a:t>A  </a:t>
            </a:r>
            <a:r>
              <a:rPr lang="hu-HU" sz="2400" b="1" dirty="0"/>
              <a:t>2020-as </a:t>
            </a:r>
            <a:r>
              <a:rPr lang="hu-HU" sz="2400" dirty="0"/>
              <a:t>NAT-ra épülő vizsgakövetelmények alapján</a:t>
            </a:r>
            <a:endParaRPr lang="hu-HU" dirty="0"/>
          </a:p>
          <a:p>
            <a:pPr marL="0" indent="0">
              <a:buNone/>
            </a:pPr>
            <a:r>
              <a:rPr lang="hu-HU" sz="2800" b="1" dirty="0"/>
              <a:t>Mintafeladatok az OH honlapján</a:t>
            </a:r>
            <a:r>
              <a:rPr lang="hu-HU" sz="2800" dirty="0"/>
              <a:t>:</a:t>
            </a:r>
          </a:p>
          <a:p>
            <a:pPr marL="0" indent="0">
              <a:buNone/>
            </a:pPr>
            <a:r>
              <a:rPr lang="hu-HU" sz="2400" dirty="0">
                <a:hlinkClick r:id="rId2"/>
              </a:rPr>
              <a:t>https://www.oktatas.hu/kozneveles/erettsegi/mintafeladatok_2024</a:t>
            </a:r>
            <a:endParaRPr lang="hu-HU" sz="2400" dirty="0"/>
          </a:p>
          <a:p>
            <a:pPr marL="400050" lvl="1" indent="0">
              <a:buNone/>
            </a:pPr>
            <a:r>
              <a:rPr lang="hu-HU" dirty="0"/>
              <a:t>Pl.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45" y="919438"/>
            <a:ext cx="1376181" cy="103213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4BC037F-7FB9-3705-1B21-5E07233E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87417" y="-17076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1FF5585-9678-882F-B721-B9656A73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88" y="4906427"/>
            <a:ext cx="8137299" cy="14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3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738" y="42945"/>
            <a:ext cx="7579688" cy="103213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Érettségi 2024</a:t>
            </a:r>
            <a:br>
              <a:rPr lang="hu-HU" b="1" dirty="0"/>
            </a:br>
            <a:r>
              <a:rPr lang="hu-HU" b="1" dirty="0"/>
              <a:t>Fő tárgyak- változások</a:t>
            </a:r>
            <a:br>
              <a:rPr lang="hu-HU" sz="5300" b="1" dirty="0"/>
            </a:b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738" y="1079231"/>
            <a:ext cx="7463014" cy="5354003"/>
          </a:xfrm>
        </p:spPr>
        <p:txBody>
          <a:bodyPr>
            <a:normAutofit fontScale="92500" lnSpcReduction="10000"/>
          </a:bodyPr>
          <a:lstStyle/>
          <a:p>
            <a:r>
              <a:rPr lang="hu-HU" sz="2400" b="1" dirty="0"/>
              <a:t>Magyar nyelv és irodalom </a:t>
            </a:r>
          </a:p>
          <a:p>
            <a:pPr lvl="1"/>
            <a:r>
              <a:rPr lang="hu-HU" sz="1800" dirty="0"/>
              <a:t>Feladatlap szerkezete</a:t>
            </a:r>
          </a:p>
          <a:p>
            <a:pPr lvl="2"/>
            <a:r>
              <a:rPr lang="hu-HU" sz="1700" dirty="0"/>
              <a:t>90+150 perces bontás</a:t>
            </a:r>
          </a:p>
          <a:p>
            <a:pPr lvl="2"/>
            <a:r>
              <a:rPr lang="hu-HU" sz="1800" dirty="0"/>
              <a:t>Tartalmi változás: szövegértés mellé  irodalmi feladatlap</a:t>
            </a:r>
          </a:p>
          <a:p>
            <a:pPr lvl="2"/>
            <a:r>
              <a:rPr lang="hu-HU" sz="1800" dirty="0"/>
              <a:t>Szövegalkotás: mű értelmezése vagy  téma kifejtése/esszé</a:t>
            </a:r>
          </a:p>
          <a:p>
            <a:pPr lvl="2"/>
            <a:r>
              <a:rPr lang="hu-HU" sz="1800" dirty="0"/>
              <a:t>Helyesírás: újra csökkenti a pontszámot a hiba</a:t>
            </a:r>
          </a:p>
          <a:p>
            <a:r>
              <a:rPr lang="hu-HU" sz="2400" b="1" dirty="0"/>
              <a:t>Történelem</a:t>
            </a:r>
          </a:p>
          <a:p>
            <a:pPr lvl="1"/>
            <a:r>
              <a:rPr lang="hu-HU" sz="1800" dirty="0"/>
              <a:t>Írásbeli+ szóbeli pontok aránya: 100 +50 pont ( mindkét szinten)</a:t>
            </a:r>
          </a:p>
          <a:p>
            <a:pPr lvl="1"/>
            <a:r>
              <a:rPr lang="hu-HU" sz="1800" dirty="0"/>
              <a:t>Új feladattípus : Komplex tesztfeladat</a:t>
            </a:r>
          </a:p>
          <a:p>
            <a:pPr lvl="1"/>
            <a:r>
              <a:rPr lang="hu-HU" sz="1800" dirty="0"/>
              <a:t>Esszékérdések száma csökken</a:t>
            </a:r>
          </a:p>
          <a:p>
            <a:r>
              <a:rPr lang="hu-HU" sz="2400" b="1" dirty="0"/>
              <a:t>Matematika</a:t>
            </a:r>
          </a:p>
          <a:p>
            <a:pPr lvl="1"/>
            <a:r>
              <a:rPr lang="hu-HU" sz="1800" dirty="0"/>
              <a:t>A vizsgarész II. részében levő feladatok több részkérdésből állnak</a:t>
            </a:r>
          </a:p>
          <a:p>
            <a:pPr lvl="1"/>
            <a:r>
              <a:rPr lang="hu-HU" sz="1800" dirty="0"/>
              <a:t>Emelt szintű szóbeli pontozása módosult</a:t>
            </a:r>
          </a:p>
          <a:p>
            <a:pPr lvl="1"/>
            <a:endParaRPr lang="hu-HU" sz="21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hu-HU" sz="21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9" y="170499"/>
            <a:ext cx="1376181" cy="10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506" y="0"/>
            <a:ext cx="7121161" cy="932960"/>
          </a:xfrm>
        </p:spPr>
        <p:txBody>
          <a:bodyPr>
            <a:noAutofit/>
          </a:bodyPr>
          <a:lstStyle/>
          <a:p>
            <a:r>
              <a:rPr lang="hu-HU" sz="2800" b="1" dirty="0"/>
              <a:t>Projektmunka,mint újdonság a természettudományos tantárgyaknál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5825" y="1252330"/>
            <a:ext cx="6544485" cy="5345759"/>
          </a:xfrm>
        </p:spPr>
        <p:txBody>
          <a:bodyPr>
            <a:noAutofit/>
          </a:bodyPr>
          <a:lstStyle/>
          <a:p>
            <a:r>
              <a:rPr lang="hu-HU" sz="1400" b="1" dirty="0"/>
              <a:t>Projektmunka készítését csak az a vizsgázó választhatja, aki érettségi bizonyítvánnyal nem rendelkezik, és tanulói jogviszonyban van</a:t>
            </a:r>
            <a:r>
              <a:rPr lang="hu-HU" sz="1400" dirty="0"/>
              <a:t>. </a:t>
            </a:r>
          </a:p>
          <a:p>
            <a:r>
              <a:rPr lang="hu-HU" sz="1400" b="1" dirty="0"/>
              <a:t>A projektmunka elkészítésének szabályai</a:t>
            </a:r>
            <a:br>
              <a:rPr lang="hu-HU" sz="1400" b="1" dirty="0"/>
            </a:br>
            <a:r>
              <a:rPr lang="hu-HU" sz="1400" dirty="0"/>
              <a:t>A vizsgázónak az érettségi vizsgára való jelentkezéskor jeleznie kell, ha a szóbeli vizsga megfelelő részét projektmunka elkészítésével kívánja</a:t>
            </a:r>
            <a:br>
              <a:rPr lang="hu-HU" sz="1400" dirty="0"/>
            </a:br>
            <a:r>
              <a:rPr lang="hu-HU" sz="1400" dirty="0"/>
              <a:t>teljesíteni. A projektmunka témáját a vizsgázó a vizsgajelentkezés leadása előtt </a:t>
            </a:r>
            <a:r>
              <a:rPr lang="hu-HU" sz="1400" b="1" dirty="0"/>
              <a:t>a projektmunkát segítő szaktanár</a:t>
            </a:r>
            <a:r>
              <a:rPr lang="hu-HU" sz="1400" dirty="0"/>
              <a:t>ral (a továbbiakban: konzulens szaktanár) egyezteti. A projektmunka témáját a konzulens szaktanár hagyja jóvá. </a:t>
            </a:r>
            <a:r>
              <a:rPr lang="hu-HU" sz="1400" b="1" dirty="0"/>
              <a:t>A projektmunka konzulens szaktanár által jóváhagyott témáját a jelentkezőnek a vizsgajelentkezéshez csatolnia kell.</a:t>
            </a:r>
          </a:p>
          <a:p>
            <a:r>
              <a:rPr lang="hu-HU" sz="1400" b="1" dirty="0"/>
              <a:t>A projektmunka a vizsgázó által önállóan elvégzett és a konzulens szaktanár által ellenőrzött vizsgálat (kísérlet vagy megfigyelés) és az erről készült projektdolgozat. </a:t>
            </a:r>
          </a:p>
          <a:p>
            <a:r>
              <a:rPr lang="hu-HU" sz="1400" dirty="0"/>
              <a:t>A projektmunka elkészítése során a </a:t>
            </a:r>
            <a:r>
              <a:rPr lang="hu-HU" sz="1400" b="1" dirty="0"/>
              <a:t>vizsgázó a konzulens </a:t>
            </a:r>
            <a:r>
              <a:rPr lang="hu-HU" sz="1400" b="1" dirty="0" err="1"/>
              <a:t>szaktanárral,annak</a:t>
            </a:r>
            <a:r>
              <a:rPr lang="hu-HU" sz="1400" b="1" dirty="0"/>
              <a:t> utasítása szerinti gyakorisággal, de minimum egy alkalommal konzultál.</a:t>
            </a:r>
          </a:p>
          <a:p>
            <a:r>
              <a:rPr lang="hu-HU" sz="1400" dirty="0"/>
              <a:t>A projektmunka értékelése a szóbeli vizsgarész értékelésének a része</a:t>
            </a:r>
            <a:r>
              <a:rPr lang="hu-HU" sz="1400" b="1" dirty="0"/>
              <a:t>. A projektmunkát a szóbeli vizsga keretein belül a vizsgázónak meg kell védenie</a:t>
            </a:r>
            <a:r>
              <a:rPr lang="hu-HU" sz="1400" dirty="0"/>
              <a:t>, a kérdező tanár ezt a szóbeli</a:t>
            </a:r>
            <a:br>
              <a:rPr lang="hu-HU" sz="1400" dirty="0"/>
            </a:br>
            <a:r>
              <a:rPr lang="hu-HU" sz="1400" dirty="0"/>
              <a:t>vizsgán, a vizsgaleírásban erre meghatározott pontszámmal értékeli.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04" y="5604773"/>
            <a:ext cx="1324423" cy="9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8771" y="392397"/>
            <a:ext cx="6589199" cy="1928171"/>
          </a:xfrm>
        </p:spPr>
        <p:txBody>
          <a:bodyPr>
            <a:noAutofit/>
          </a:bodyPr>
          <a:lstStyle/>
          <a:p>
            <a:r>
              <a:rPr lang="hu-HU" sz="6000" b="1" dirty="0"/>
              <a:t>Irány az egyetem!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9551" y="2730163"/>
            <a:ext cx="6591985" cy="3225946"/>
          </a:xfrm>
        </p:spPr>
        <p:txBody>
          <a:bodyPr>
            <a:normAutofit/>
          </a:bodyPr>
          <a:lstStyle/>
          <a:p>
            <a:r>
              <a:rPr lang="hu-HU" sz="3500" b="1" dirty="0"/>
              <a:t>E</a:t>
            </a:r>
            <a:r>
              <a:rPr lang="hu-HU" sz="2800" b="1" dirty="0"/>
              <a:t>-felvételi</a:t>
            </a:r>
            <a:r>
              <a:rPr lang="hu-HU" sz="2800" dirty="0"/>
              <a:t>: kizárólag elektronikusan</a:t>
            </a:r>
            <a:r>
              <a:rPr lang="hu-HU" sz="2800" b="1" dirty="0">
                <a:solidFill>
                  <a:srgbClr val="FF0000"/>
                </a:solidFill>
              </a:rPr>
              <a:t>!!!</a:t>
            </a:r>
          </a:p>
          <a:p>
            <a:pPr lvl="1"/>
            <a:r>
              <a:rPr lang="hu-HU" sz="2600" dirty="0" err="1"/>
              <a:t>felvi.hu-n</a:t>
            </a:r>
            <a:r>
              <a:rPr lang="hu-HU" sz="2600" dirty="0"/>
              <a:t> van minden információ,</a:t>
            </a:r>
          </a:p>
          <a:p>
            <a:r>
              <a:rPr lang="hu-HU" sz="3000" dirty="0"/>
              <a:t> Pontszámítás: </a:t>
            </a:r>
            <a:r>
              <a:rPr lang="hu-HU" sz="3000" b="1" dirty="0" err="1"/>
              <a:t>max</a:t>
            </a:r>
            <a:r>
              <a:rPr lang="hu-HU" sz="3000" b="1" dirty="0"/>
              <a:t>.</a:t>
            </a:r>
            <a:r>
              <a:rPr lang="hu-HU" sz="3000" dirty="0"/>
              <a:t> </a:t>
            </a:r>
            <a:r>
              <a:rPr lang="hu-HU" sz="3000" b="1" dirty="0"/>
              <a:t>500 pont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04" y="392397"/>
            <a:ext cx="2466871" cy="18501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693077" y="5441067"/>
            <a:ext cx="246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>
                <a:solidFill>
                  <a:srgbClr val="FF0000"/>
                </a:solidFill>
              </a:rPr>
              <a:t>felvi.hu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F48C3151-A84F-721A-36BF-882AC76077CA}"/>
              </a:ext>
            </a:extLst>
          </p:cNvPr>
          <p:cNvSpPr/>
          <p:nvPr/>
        </p:nvSpPr>
        <p:spPr>
          <a:xfrm>
            <a:off x="5505450" y="5268471"/>
            <a:ext cx="3459989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Legfontosabb!!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BA0D0B6C-B8EF-B0DE-85AC-6CC0AE6E7396}"/>
              </a:ext>
            </a:extLst>
          </p:cNvPr>
          <p:cNvCxnSpPr>
            <a:stCxn id="6" idx="3"/>
          </p:cNvCxnSpPr>
          <p:nvPr/>
        </p:nvCxnSpPr>
        <p:spPr>
          <a:xfrm flipH="1" flipV="1">
            <a:off x="3819525" y="5924550"/>
            <a:ext cx="2192629" cy="465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44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CC92A7C-6A58-4E58-B13D-BD8BAEA6D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28EF24-9AAC-46CE-915B-C3513A97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2A4915C-5BAE-4EF1-98D9-80B7ACCC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F4633A4E-2C66-4250-AAF4-88BFB2714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D946C36C-F30A-469F-9887-FD626B58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453195CD-75B2-44EB-AE90-2F3CB86B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D358E0A7-46FF-4777-8BB6-7F869F3A6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448C2A2-1FD8-456F-B43C-10C95E72F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98CFDE0C-EB8B-4A76-AA76-E37E285A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638037C-E45E-431C-B053-DA572B446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B62D87FA-4675-41EE-96E5-5F7D9A809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8584ED54-D08D-4121-A2D6-90AD77B24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C5B0EDA2-D009-4AAE-BC70-2B8183AF8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0DABB3EA-C682-4AB4-89E3-F738C3BF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Ellipszis 1"/>
          <p:cNvSpPr/>
          <p:nvPr/>
        </p:nvSpPr>
        <p:spPr>
          <a:xfrm>
            <a:off x="1702733" y="3978736"/>
            <a:ext cx="6686550" cy="1924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jelentkezés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határideje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2025.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február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15., 24:00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óra</a:t>
            </a: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55AD17B-B3F7-4D05-8FA5-6493F2CB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B96F8D32-B863-4FAD-974E-FEC8D8752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992A048B-63EE-41EA-91CF-68B186A91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BAB9D9BE-A169-4344-B592-657BA18C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F0D83F40-BD05-4F3B-A67A-0E3907274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F6DF37C0-E9F2-4D87-B6DC-A5C02510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D1A4E04D-137A-40D0-97B2-CCD94E38E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FDE9DA00-36D7-45AF-BFE3-6B2407BB2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CD78AA11-D71F-4734-97DD-EAABD61EA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231073E1-6D36-4D35-9574-BFF0BE32C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9FF5CEF9-5243-4286-BBFD-C6D18F703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3987C798-9007-4905-A4D2-F6B7778E5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914CF9AC-68D2-4433-9A54-DD1C15C34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B73365D6-A648-4720-8CD8-4C4EAECA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4" name="Kép 3" descr="A képen szöveg, képernyőkép, Betűtípus látható&#10;&#10;Automatikusan generált leírás">
            <a:extLst>
              <a:ext uri="{FF2B5EF4-FFF2-40B4-BE49-F238E27FC236}">
                <a16:creationId xmlns:a16="http://schemas.microsoft.com/office/drawing/2014/main" id="{0297CE69-004C-8EAA-0BEB-CB7ED3F8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79" y="1531797"/>
            <a:ext cx="7855661" cy="1924635"/>
          </a:xfrm>
          <a:prstGeom prst="rect">
            <a:avLst/>
          </a:prstGeom>
        </p:spPr>
      </p:pic>
      <p:sp>
        <p:nvSpPr>
          <p:cNvPr id="73" name="Freeform 33">
            <a:extLst>
              <a:ext uri="{FF2B5EF4-FFF2-40B4-BE49-F238E27FC236}">
                <a16:creationId xmlns:a16="http://schemas.microsoft.com/office/drawing/2014/main" id="{186DB3B2-CEAC-4F62-A76F-B1FA76714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99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34BEE9-4E98-1F75-A5FB-8DFD203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342" y="79186"/>
            <a:ext cx="4487734" cy="51433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Pontszámítás 2024-től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F6C243E-0426-4B5A-486E-5F59428EC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223" y="698700"/>
            <a:ext cx="7013255" cy="2176277"/>
          </a:xfr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DB194A7-FF88-9536-E30B-681C4BD3F0F7}"/>
              </a:ext>
            </a:extLst>
          </p:cNvPr>
          <p:cNvSpPr txBox="1"/>
          <p:nvPr/>
        </p:nvSpPr>
        <p:spPr>
          <a:xfrm>
            <a:off x="1728371" y="6070313"/>
            <a:ext cx="666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https://www.oktatas.hu/sajtoszoba/sajtoanyagok/valtozas_pontszamitas_2024</a:t>
            </a:r>
          </a:p>
        </p:txBody>
      </p:sp>
      <p:sp>
        <p:nvSpPr>
          <p:cNvPr id="9" name="Ellipszis 8"/>
          <p:cNvSpPr/>
          <p:nvPr/>
        </p:nvSpPr>
        <p:spPr>
          <a:xfrm>
            <a:off x="900529" y="2874977"/>
            <a:ext cx="7013254" cy="3195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Figyelem! Az érettségi pontok száma emelt szintű érettségi vizsga esetén egyenlő az érettségi vizsgán az adott vizsgatárgyból elért százalékos eredménnyel (tehát 100%-os érettségi = 100 érettségi pont). Középszinten tett érettségi vizsga százalékos eredményét egy külön táblázat szerint kell majd megállapítani, amelyben 2/3 lesz a váltószám (így pl. 100%-os érettségi = 67 érettségi pont)</a:t>
            </a:r>
          </a:p>
        </p:txBody>
      </p:sp>
    </p:spTree>
    <p:extLst>
      <p:ext uri="{BB962C8B-B14F-4D97-AF65-F5344CB8AC3E}">
        <p14:creationId xmlns:p14="http://schemas.microsoft.com/office/powerpoint/2010/main" val="248213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1229" y="624110"/>
            <a:ext cx="7190509" cy="1280890"/>
          </a:xfrm>
        </p:spPr>
        <p:txBody>
          <a:bodyPr>
            <a:noAutofit/>
          </a:bodyPr>
          <a:lstStyle/>
          <a:p>
            <a:r>
              <a:rPr lang="hu-HU" sz="5400" b="1" dirty="0"/>
              <a:t>Amiről szót ejtünk…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Fakultációk</a:t>
            </a:r>
          </a:p>
          <a:p>
            <a:r>
              <a:rPr lang="hu-HU" sz="4000" dirty="0"/>
              <a:t>Osztályozóvizsgák</a:t>
            </a:r>
          </a:p>
          <a:p>
            <a:r>
              <a:rPr lang="hu-HU" sz="4000" dirty="0"/>
              <a:t>Érettségi vizsga</a:t>
            </a:r>
          </a:p>
          <a:p>
            <a:r>
              <a:rPr lang="hu-HU" sz="4000"/>
              <a:t>Pontszámítás</a:t>
            </a:r>
          </a:p>
          <a:p>
            <a:pPr marL="0" indent="0">
              <a:buNone/>
            </a:pP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4449086"/>
            <a:ext cx="2843598" cy="190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73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8887" y="409235"/>
            <a:ext cx="7616650" cy="1509490"/>
          </a:xfrm>
        </p:spPr>
        <p:txBody>
          <a:bodyPr>
            <a:noAutofit/>
          </a:bodyPr>
          <a:lstStyle/>
          <a:p>
            <a:r>
              <a:rPr lang="hu-HU" sz="6000" b="1" dirty="0"/>
              <a:t>Tanulmányi pontok </a:t>
            </a:r>
            <a:br>
              <a:rPr lang="hu-HU" sz="6000" b="1" dirty="0"/>
            </a:br>
            <a:r>
              <a:rPr lang="hu-HU" sz="4000" b="1" dirty="0"/>
              <a:t>(</a:t>
            </a:r>
            <a:r>
              <a:rPr lang="hu-HU" sz="4000" b="1" dirty="0" err="1"/>
              <a:t>max</a:t>
            </a:r>
            <a:r>
              <a:rPr lang="hu-HU" sz="4000" b="1" dirty="0"/>
              <a:t>. 200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0094" y="2220618"/>
            <a:ext cx="7616650" cy="4387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Középiskolai osztályzatok (utolsó két tanult év végi) </a:t>
            </a:r>
            <a:r>
              <a:rPr lang="hu-HU" sz="2400" b="1" dirty="0" err="1"/>
              <a:t>max</a:t>
            </a:r>
            <a:r>
              <a:rPr lang="hu-HU" sz="2400" b="1" dirty="0"/>
              <a:t>. 100 pont</a:t>
            </a:r>
          </a:p>
          <a:p>
            <a:pPr lvl="1"/>
            <a:r>
              <a:rPr lang="hu-HU" sz="2000" dirty="0"/>
              <a:t>Magyar nyelv és irodalom</a:t>
            </a:r>
          </a:p>
          <a:p>
            <a:pPr lvl="1"/>
            <a:r>
              <a:rPr lang="hu-HU" sz="2000" dirty="0"/>
              <a:t>Történelem</a:t>
            </a:r>
          </a:p>
          <a:p>
            <a:pPr lvl="1"/>
            <a:r>
              <a:rPr lang="hu-HU" sz="2000" dirty="0"/>
              <a:t>Matematika</a:t>
            </a:r>
          </a:p>
          <a:p>
            <a:pPr lvl="1"/>
            <a:r>
              <a:rPr lang="hu-HU" sz="2000" dirty="0"/>
              <a:t>Legalább 2 évig tanult idegen nyelv</a:t>
            </a:r>
          </a:p>
          <a:p>
            <a:pPr lvl="1"/>
            <a:r>
              <a:rPr lang="hu-HU" sz="2000" b="1" dirty="0">
                <a:solidFill>
                  <a:srgbClr val="FF0000"/>
                </a:solidFill>
              </a:rPr>
              <a:t>egy választott tantárgy a felsőoktatási intézmény által az adott szakon meghatározott tantárgyak közül.</a:t>
            </a:r>
          </a:p>
          <a:p>
            <a:pPr marL="457200" lvl="1" indent="0">
              <a:buNone/>
            </a:pPr>
            <a:r>
              <a:rPr lang="hu-HU" dirty="0"/>
              <a:t>A kapott eredmény kétszerese jelenti a tanulmányi pontok </a:t>
            </a:r>
            <a:r>
              <a:rPr lang="hu-HU" sz="1800" b="1" dirty="0"/>
              <a:t>legfeljebb 100 pont</a:t>
            </a:r>
            <a:r>
              <a:rPr lang="hu-HU" dirty="0"/>
              <a:t>ot képező részét</a:t>
            </a:r>
          </a:p>
          <a:p>
            <a:pPr lvl="1"/>
            <a:endParaRPr lang="hu-HU" sz="2800" b="1" dirty="0"/>
          </a:p>
          <a:p>
            <a:pPr marL="457200" lvl="1" indent="0">
              <a:buNone/>
            </a:pPr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10" y="2949169"/>
            <a:ext cx="1786934" cy="124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4836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BD8984-5AD8-46E1-57E3-1293BD4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87" y="205031"/>
            <a:ext cx="7782340" cy="1931882"/>
          </a:xfrm>
        </p:spPr>
        <p:txBody>
          <a:bodyPr>
            <a:noAutofit/>
          </a:bodyPr>
          <a:lstStyle/>
          <a:p>
            <a: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Tanulmányi pontok </a:t>
            </a:r>
            <a:b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</a:t>
            </a:r>
            <a:r>
              <a:rPr kumimoji="0" lang="hu-HU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max</a:t>
            </a:r>
            <a: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 200 pont)</a:t>
            </a:r>
            <a:endParaRPr lang="hu-HU" sz="6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2A7155-371D-60C6-5A1C-BE93A7F4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59" y="2348573"/>
            <a:ext cx="6591985" cy="422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Érettségi átlag</a:t>
            </a:r>
          </a:p>
          <a:p>
            <a:r>
              <a:rPr lang="hu-HU" dirty="0"/>
              <a:t>A jelentkező érettségi bizonyítványában vagy a középfokú tanulmányai alatt tett előrehozott érettségi vizsga tanúsítványában szereplő eredményekből </a:t>
            </a:r>
            <a:r>
              <a:rPr lang="hu-HU" b="1" dirty="0"/>
              <a:t>összesen maximum 100 pont</a:t>
            </a:r>
            <a:r>
              <a:rPr lang="hu-HU" dirty="0"/>
              <a:t> számítható.</a:t>
            </a:r>
          </a:p>
          <a:p>
            <a:r>
              <a:rPr lang="hu-HU" dirty="0"/>
              <a:t>Az érettségi vizsgaeredmények közül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négy kötelező (magyar nyelv és irodalom, történelem, matematika, idegen nyelv) 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felsőoktatási intézmény által meghatározott vizsgatárgyak közül egy vizsgatárgy</a:t>
            </a:r>
          </a:p>
          <a:p>
            <a:pPr marL="0" indent="0">
              <a:buNone/>
            </a:pPr>
            <a:r>
              <a:rPr lang="hu-HU" dirty="0"/>
              <a:t>legjobb </a:t>
            </a:r>
            <a:r>
              <a:rPr lang="hu-HU" b="1" dirty="0"/>
              <a:t>százalékos eredményeinek átlagát kell egész számra kerekíteni.</a:t>
            </a:r>
            <a:endParaRPr lang="hu-HU" dirty="0"/>
          </a:p>
          <a:p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79DF7D2-1A58-27A0-BA4B-B057B1848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90" y="1803293"/>
            <a:ext cx="1786934" cy="124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105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2052" y="348065"/>
            <a:ext cx="7315200" cy="1280890"/>
          </a:xfrm>
        </p:spPr>
        <p:txBody>
          <a:bodyPr>
            <a:noAutofit/>
          </a:bodyPr>
          <a:lstStyle/>
          <a:p>
            <a:r>
              <a:rPr lang="hu-HU" sz="6000" b="1" dirty="0"/>
              <a:t>Tanulmányi pontok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8316" y="1446166"/>
            <a:ext cx="6591985" cy="4445675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b="1" dirty="0"/>
              <a:t>magyar nyelv és irodalom</a:t>
            </a:r>
            <a:r>
              <a:rPr lang="hu-HU" dirty="0"/>
              <a:t> esetében </a:t>
            </a:r>
            <a:r>
              <a:rPr lang="hu-HU" b="1" dirty="0">
                <a:solidFill>
                  <a:srgbClr val="FF0000"/>
                </a:solidFill>
              </a:rPr>
              <a:t>nálunk már egy egyet számolunk</a:t>
            </a:r>
          </a:p>
          <a:p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/>
              <a:t>A középiskolai eredmények megállapításához és rögzítéséhez </a:t>
            </a:r>
            <a:r>
              <a:rPr lang="hu-HU" b="1" dirty="0"/>
              <a:t>szükséges, hogy a jelentkezéshez beküldje</a:t>
            </a:r>
            <a:r>
              <a:rPr lang="hu-HU" dirty="0"/>
              <a:t> a középiskola utolsó két évfolyamáról, illetve ha választható 5. </a:t>
            </a:r>
            <a:r>
              <a:rPr lang="hu-HU"/>
              <a:t>tantárgyat korábban </a:t>
            </a:r>
            <a:r>
              <a:rPr lang="hu-HU" dirty="0"/>
              <a:t>tanulta, </a:t>
            </a:r>
            <a:r>
              <a:rPr lang="hu-HU" b="1" dirty="0">
                <a:solidFill>
                  <a:srgbClr val="FF0000"/>
                </a:solidFill>
              </a:rPr>
              <a:t>minden évfolyamról </a:t>
            </a:r>
            <a:r>
              <a:rPr lang="hu-HU" b="1" dirty="0"/>
              <a:t>a bizonyítványa másolatát</a:t>
            </a:r>
            <a:r>
              <a:rPr lang="hu-HU" dirty="0"/>
              <a:t>. </a:t>
            </a:r>
          </a:p>
          <a:p>
            <a:r>
              <a:rPr lang="hu-HU" b="1" dirty="0"/>
              <a:t>Osztályozó vizsga eredménye</a:t>
            </a:r>
            <a:r>
              <a:rPr lang="hu-HU" dirty="0"/>
              <a:t> csak abban az esetben fogadható el, ha a jelentkező benyújtja a középiskolai bizonyítványa azon oldalát is, amelyen megjegyzésként az osztályozó vizsga ténye és adott évfolyamra vagy évfolyamokra vonatkozó osztályzat is szerepel.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91" y="5546035"/>
            <a:ext cx="1594707" cy="110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14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3456" y="339437"/>
            <a:ext cx="6589199" cy="1799913"/>
          </a:xfrm>
        </p:spPr>
        <p:txBody>
          <a:bodyPr>
            <a:normAutofit fontScale="90000"/>
          </a:bodyPr>
          <a:lstStyle/>
          <a:p>
            <a:r>
              <a:rPr lang="hu-HU" sz="6000" b="1" dirty="0"/>
              <a:t>Tanulmányi pontok</a:t>
            </a:r>
            <a:br>
              <a:rPr lang="hu-HU" dirty="0"/>
            </a:br>
            <a:r>
              <a:rPr lang="hu-HU" b="1" dirty="0">
                <a:solidFill>
                  <a:srgbClr val="FF0000"/>
                </a:solidFill>
              </a:rPr>
              <a:t>Fakultációs jegyek</a:t>
            </a:r>
            <a:r>
              <a:rPr lang="hu-HU" dirty="0"/>
              <a:t>*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3456" y="2392392"/>
            <a:ext cx="6591985" cy="3922143"/>
          </a:xfrm>
        </p:spPr>
        <p:txBody>
          <a:bodyPr>
            <a:normAutofit/>
          </a:bodyPr>
          <a:lstStyle/>
          <a:p>
            <a:r>
              <a:rPr lang="hu-HU" dirty="0"/>
              <a:t>Amennyiben a jelentkező az adott tárgyat az utolsó két évben </a:t>
            </a:r>
            <a:r>
              <a:rPr lang="hu-HU" b="1" dirty="0"/>
              <a:t>fakultáció</a:t>
            </a:r>
            <a:r>
              <a:rPr lang="hu-HU" dirty="0"/>
              <a:t> keretében is tanulta, úgy pontszámításnál az alábbiakat kell figyelembe venni:</a:t>
            </a:r>
          </a:p>
          <a:p>
            <a:pPr lvl="1"/>
            <a:r>
              <a:rPr lang="hu-HU" dirty="0"/>
              <a:t>ha az utolsó éveiben csak fakultáció keretében tanult egy adott tárgyat, akkor azt kell figyelembe venni abban az esetben is, ha a korábbi években szerzett nem fakultációs eredményei jobb eredményt adnak.</a:t>
            </a:r>
          </a:p>
          <a:p>
            <a:pPr lvl="1"/>
            <a:r>
              <a:rPr lang="hu-HU" dirty="0"/>
              <a:t>ha a normál tantárgyat és fakultációt egy évben tanulja, akkor egy jegyet kap belőle, tehát azt kell beszámolnia</a:t>
            </a:r>
          </a:p>
          <a:p>
            <a:pPr lvl="1"/>
            <a:r>
              <a:rPr lang="hu-HU" dirty="0"/>
              <a:t>ha a normál tantárgyat és fakultációt egymástól eltérő években tanulta, akkor a tantárgy utolsó két tanult év évvégi eredményeit veszik figyelembe, függetlenül attól, hogy azt fakultációs vagy normál tantárgyként tanulta-e.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27" y="1239393"/>
            <a:ext cx="1466655" cy="102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491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6983" y="161437"/>
            <a:ext cx="7268308" cy="1998510"/>
          </a:xfrm>
        </p:spPr>
        <p:txBody>
          <a:bodyPr>
            <a:noAutofit/>
          </a:bodyPr>
          <a:lstStyle/>
          <a:p>
            <a:r>
              <a:rPr lang="hu-HU" sz="4800" b="1" dirty="0"/>
              <a:t>Érettségi pontok </a:t>
            </a:r>
            <a:br>
              <a:rPr lang="hu-HU" sz="4800" b="1" dirty="0"/>
            </a:br>
            <a:r>
              <a:rPr lang="hu-HU" sz="4000" b="1" dirty="0"/>
              <a:t>(</a:t>
            </a:r>
            <a:r>
              <a:rPr lang="hu-HU" sz="3200" b="1" dirty="0" err="1"/>
              <a:t>max</a:t>
            </a:r>
            <a:r>
              <a:rPr lang="hu-HU" sz="3200" b="1" dirty="0"/>
              <a:t>. 200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6139" y="1542553"/>
            <a:ext cx="6900002" cy="51540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/>
              <a:t>Az egyes szakoknál figyelembe vehető </a:t>
            </a:r>
            <a:r>
              <a:rPr lang="hu-HU" sz="2400" b="1" dirty="0">
                <a:solidFill>
                  <a:srgbClr val="FF0000"/>
                </a:solidFill>
              </a:rPr>
              <a:t>vizsgatárgyak</a:t>
            </a:r>
            <a:r>
              <a:rPr lang="hu-HU" sz="2400" dirty="0"/>
              <a:t> közül </a:t>
            </a:r>
            <a:r>
              <a:rPr lang="hu-HU" sz="2400" b="1" dirty="0">
                <a:solidFill>
                  <a:srgbClr val="FF0000"/>
                </a:solidFill>
              </a:rPr>
              <a:t>kettő</a:t>
            </a:r>
            <a:r>
              <a:rPr lang="hu-HU" sz="2400" dirty="0"/>
              <a:t> százalékos eredményének összege. </a:t>
            </a:r>
          </a:p>
          <a:p>
            <a:pPr marL="0" indent="0">
              <a:buNone/>
            </a:pPr>
            <a:r>
              <a:rPr lang="hu-HU" sz="2800" b="1" dirty="0"/>
              <a:t>Max. 100 + 100 pont kapható. </a:t>
            </a:r>
          </a:p>
          <a:p>
            <a:pPr marL="0" indent="0">
              <a:buNone/>
            </a:pPr>
            <a:r>
              <a:rPr lang="hu-HU" sz="2800" b="1" dirty="0">
                <a:solidFill>
                  <a:srgbClr val="FF0000"/>
                </a:solidFill>
              </a:rPr>
              <a:t>Az érettségi pontok száma egyenlő</a:t>
            </a:r>
            <a:r>
              <a:rPr lang="hu-HU" sz="24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1" dirty="0"/>
              <a:t>emelt szintű érettségi vizsga esetén az adott vizsgatárgyból elért százalékos eredménnyel,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1" dirty="0"/>
              <a:t>középszintű érettségi vizsga esetén: a százalékos eredmény alapján külön táblázat alapján megállapított pontszámmal</a:t>
            </a:r>
            <a:endParaRPr lang="hu-HU" sz="2400" dirty="0"/>
          </a:p>
          <a:p>
            <a:pPr marL="0" indent="0" algn="ctr">
              <a:buNone/>
            </a:pPr>
            <a:endParaRPr lang="hu-HU" sz="2800" b="1" dirty="0"/>
          </a:p>
          <a:p>
            <a:pPr marL="0" indent="0" algn="ctr">
              <a:buNone/>
            </a:pP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00" y="161437"/>
            <a:ext cx="1599483" cy="111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992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730E06-D395-8CE9-78E7-69CD772E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82" y="161437"/>
            <a:ext cx="7200678" cy="1280890"/>
          </a:xfrm>
        </p:spPr>
        <p:txBody>
          <a:bodyPr/>
          <a:lstStyle/>
          <a:p>
            <a:pPr algn="ctr"/>
            <a:r>
              <a:rPr lang="hu-HU" b="1" dirty="0"/>
              <a:t>Középszintű eredmény átszámítása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9B753D1-4F84-7746-EEDA-7ADC5B4E8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313" y="1353176"/>
            <a:ext cx="7349765" cy="5504824"/>
          </a:xfr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7E8027E-1A22-04B3-736E-34E355963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00" y="161437"/>
            <a:ext cx="1599483" cy="111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67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Cím 5">
            <a:extLst>
              <a:ext uri="{FF2B5EF4-FFF2-40B4-BE49-F238E27FC236}">
                <a16:creationId xmlns:a16="http://schemas.microsoft.com/office/drawing/2014/main" id="{874CF352-1746-7DD7-454B-AE2D5A63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045" y="254662"/>
            <a:ext cx="6686550" cy="8071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 err="1"/>
              <a:t>Intézményi</a:t>
            </a:r>
            <a:r>
              <a:rPr lang="en-US" sz="5400" b="1" dirty="0"/>
              <a:t> </a:t>
            </a:r>
            <a:r>
              <a:rPr lang="en-US" sz="5400" b="1" dirty="0" err="1"/>
              <a:t>pontok</a:t>
            </a:r>
            <a:endParaRPr lang="en-US" sz="5400" b="1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FDAB0F9-D0F0-2F2D-86BC-A38F0FE8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1" y="1508917"/>
            <a:ext cx="8032923" cy="4197202"/>
          </a:xfrm>
          <a:prstGeom prst="rect">
            <a:avLst/>
          </a:prstGeom>
        </p:spPr>
      </p:pic>
      <p:sp>
        <p:nvSpPr>
          <p:cNvPr id="75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6578594E-A246-A732-1539-3898BE0D3FAA}"/>
              </a:ext>
            </a:extLst>
          </p:cNvPr>
          <p:cNvSpPr/>
          <p:nvPr/>
        </p:nvSpPr>
        <p:spPr>
          <a:xfrm>
            <a:off x="5766838" y="5581248"/>
            <a:ext cx="3000375" cy="1152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Újdonságok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527D00F6-DFDB-111E-AC16-C06EB80816D6}"/>
              </a:ext>
            </a:extLst>
          </p:cNvPr>
          <p:cNvCxnSpPr>
            <a:stCxn id="2" idx="2"/>
          </p:cNvCxnSpPr>
          <p:nvPr/>
        </p:nvCxnSpPr>
        <p:spPr>
          <a:xfrm flipH="1" flipV="1">
            <a:off x="3109319" y="4511619"/>
            <a:ext cx="2657519" cy="1646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6D5776F-FDD3-956B-B8F9-2F2A5202EF14}"/>
              </a:ext>
            </a:extLst>
          </p:cNvPr>
          <p:cNvCxnSpPr/>
          <p:nvPr/>
        </p:nvCxnSpPr>
        <p:spPr>
          <a:xfrm flipH="1" flipV="1">
            <a:off x="3145890" y="3724275"/>
            <a:ext cx="3331110" cy="1981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72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12" y="154150"/>
            <a:ext cx="7057292" cy="179991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300" b="1" dirty="0"/>
              <a:t>Intézményi pontok</a:t>
            </a:r>
            <a:br>
              <a:rPr lang="hu-HU" dirty="0"/>
            </a:br>
            <a:r>
              <a:rPr lang="hu-HU" sz="4000" b="1" dirty="0"/>
              <a:t> (</a:t>
            </a:r>
            <a:r>
              <a:rPr lang="hu-HU" sz="3100" b="1" dirty="0" err="1"/>
              <a:t>max</a:t>
            </a:r>
            <a:r>
              <a:rPr lang="hu-HU" sz="3100" b="1" dirty="0"/>
              <a:t>. 100 pont</a:t>
            </a:r>
            <a:r>
              <a:rPr lang="hu-HU" sz="4000" b="1" dirty="0"/>
              <a:t>)</a:t>
            </a:r>
            <a:br>
              <a:rPr lang="hu-HU" sz="4000" b="1" dirty="0"/>
            </a:b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12" y="1568755"/>
            <a:ext cx="7908052" cy="5093502"/>
          </a:xfrm>
        </p:spPr>
        <p:txBody>
          <a:bodyPr>
            <a:normAutofit fontScale="55000" lnSpcReduction="20000"/>
          </a:bodyPr>
          <a:lstStyle/>
          <a:p>
            <a:r>
              <a:rPr lang="hu-HU" sz="2800" b="1" dirty="0"/>
              <a:t>Leggyakrabban az alábbiakért kapható intézményi pont: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emelt szintű érettségi vizsga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tanulmányi és művészeti versenyek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nyelvtudás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esélyegyenlőség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munkatapasztalat, önkéntes tevékenység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nemzetiségi nyelvből, nemzetiségi nyelv és irodalomból tett érettségi vizsga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felvételi vizsga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kompetenciateszt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sporteredmények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szakképesítés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felsőoktatási szakképzésben szerzett oklevél.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Hitéleti tevékenység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Egyetem által szervezett tanfolyam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érettségi előkészítő tanfolyam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  <a:p>
            <a:pPr lvl="1"/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66" y="5289245"/>
            <a:ext cx="1722698" cy="119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256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11185-25D7-5ECF-5A6B-78AC173E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001" y="626055"/>
            <a:ext cx="6589199" cy="986030"/>
          </a:xfrm>
        </p:spPr>
        <p:txBody>
          <a:bodyPr>
            <a:noAutofit/>
          </a:bodyPr>
          <a:lstStyle/>
          <a:p>
            <a:r>
              <a:rPr lang="hu-HU" b="1" dirty="0"/>
              <a:t>Egy kis összehasonlítás</a:t>
            </a:r>
            <a:br>
              <a:rPr lang="hu-HU" b="1" dirty="0"/>
            </a:br>
            <a:r>
              <a:rPr lang="hu-HU" sz="2400" b="1" dirty="0"/>
              <a:t>( konkrét szakok esetén)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09620F53-F6C2-8D60-5402-293C1DCC7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507811"/>
              </p:ext>
            </p:extLst>
          </p:nvPr>
        </p:nvGraphicFramePr>
        <p:xfrm>
          <a:off x="382658" y="1962272"/>
          <a:ext cx="8572501" cy="4316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7359">
                  <a:extLst>
                    <a:ext uri="{9D8B030D-6E8A-4147-A177-3AD203B41FA5}">
                      <a16:colId xmlns:a16="http://schemas.microsoft.com/office/drawing/2014/main" val="2952824019"/>
                    </a:ext>
                  </a:extLst>
                </a:gridCol>
                <a:gridCol w="1027942">
                  <a:extLst>
                    <a:ext uri="{9D8B030D-6E8A-4147-A177-3AD203B41FA5}">
                      <a16:colId xmlns:a16="http://schemas.microsoft.com/office/drawing/2014/main" val="2550260022"/>
                    </a:ext>
                  </a:extLst>
                </a:gridCol>
                <a:gridCol w="1216617">
                  <a:extLst>
                    <a:ext uri="{9D8B030D-6E8A-4147-A177-3AD203B41FA5}">
                      <a16:colId xmlns:a16="http://schemas.microsoft.com/office/drawing/2014/main" val="2069123093"/>
                    </a:ext>
                  </a:extLst>
                </a:gridCol>
                <a:gridCol w="860156">
                  <a:extLst>
                    <a:ext uri="{9D8B030D-6E8A-4147-A177-3AD203B41FA5}">
                      <a16:colId xmlns:a16="http://schemas.microsoft.com/office/drawing/2014/main" val="2318004086"/>
                    </a:ext>
                  </a:extLst>
                </a:gridCol>
                <a:gridCol w="991892">
                  <a:extLst>
                    <a:ext uri="{9D8B030D-6E8A-4147-A177-3AD203B41FA5}">
                      <a16:colId xmlns:a16="http://schemas.microsoft.com/office/drawing/2014/main" val="1711308853"/>
                    </a:ext>
                  </a:extLst>
                </a:gridCol>
                <a:gridCol w="1123627">
                  <a:extLst>
                    <a:ext uri="{9D8B030D-6E8A-4147-A177-3AD203B41FA5}">
                      <a16:colId xmlns:a16="http://schemas.microsoft.com/office/drawing/2014/main" val="3639798519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783119485"/>
                    </a:ext>
                  </a:extLst>
                </a:gridCol>
                <a:gridCol w="1063936">
                  <a:extLst>
                    <a:ext uri="{9D8B030D-6E8A-4147-A177-3AD203B41FA5}">
                      <a16:colId xmlns:a16="http://schemas.microsoft.com/office/drawing/2014/main" val="334779032"/>
                    </a:ext>
                  </a:extLst>
                </a:gridCol>
              </a:tblGrid>
              <a:tr h="588618">
                <a:tc>
                  <a:txBody>
                    <a:bodyPr/>
                    <a:lstStyle/>
                    <a:p>
                      <a:r>
                        <a:rPr lang="hu-HU" dirty="0"/>
                        <a:t>egyetem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minimumpont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emelt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Szóbeli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Int.pont</a:t>
                      </a:r>
                      <a:endParaRPr lang="hu-HU" dirty="0"/>
                    </a:p>
                    <a:p>
                      <a:r>
                        <a:rPr lang="hu-HU" dirty="0"/>
                        <a:t>emelt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Int.pont</a:t>
                      </a:r>
                      <a:endParaRPr lang="hu-HU" dirty="0"/>
                    </a:p>
                    <a:p>
                      <a:r>
                        <a:rPr lang="hu-HU" dirty="0"/>
                        <a:t>nyelv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Int.pont</a:t>
                      </a:r>
                      <a:endParaRPr lang="hu-HU" dirty="0"/>
                    </a:p>
                    <a:p>
                      <a:r>
                        <a:rPr lang="hu-HU" dirty="0">
                          <a:solidFill>
                            <a:srgbClr val="0070C0"/>
                          </a:solidFill>
                        </a:rPr>
                        <a:t>extra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66018"/>
                  </a:ext>
                </a:extLst>
              </a:tr>
              <a:tr h="588618">
                <a:tc>
                  <a:txBody>
                    <a:bodyPr/>
                    <a:lstStyle/>
                    <a:p>
                      <a:r>
                        <a:rPr lang="hu-HU" sz="1800" b="1" dirty="0"/>
                        <a:t>PPKE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jogász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hitélet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13054"/>
                  </a:ext>
                </a:extLst>
              </a:tr>
              <a:tr h="588618">
                <a:tc>
                  <a:txBody>
                    <a:bodyPr/>
                    <a:lstStyle/>
                    <a:p>
                      <a:r>
                        <a:rPr lang="hu-HU" sz="1800" b="1" dirty="0"/>
                        <a:t>BME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Mérnök-informatikus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  <a:p>
                      <a:r>
                        <a:rPr lang="hu-HU" sz="1600" dirty="0"/>
                        <a:t>középre is!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  <a:p>
                      <a:r>
                        <a:rPr lang="hu-HU" sz="1600" dirty="0"/>
                        <a:t>bontva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Érettségi </a:t>
                      </a:r>
                    </a:p>
                    <a:p>
                      <a:r>
                        <a:rPr lang="hu-HU" sz="1400" dirty="0"/>
                        <a:t>előkészítő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30332"/>
                  </a:ext>
                </a:extLst>
              </a:tr>
              <a:tr h="588618">
                <a:tc>
                  <a:txBody>
                    <a:bodyPr/>
                    <a:lstStyle/>
                    <a:p>
                      <a:r>
                        <a:rPr lang="hu-HU" sz="1800" b="1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/>
                        <a:t>Általános orvos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rgbClr val="FF0000"/>
                          </a:solidFill>
                        </a:rPr>
                        <a:t>kettő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1" dirty="0"/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Igen</a:t>
                      </a:r>
                    </a:p>
                    <a:p>
                      <a:r>
                        <a:rPr lang="hu-HU" sz="1400" dirty="0"/>
                        <a:t>DE!!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/>
                        <a:t>Műv-i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alapviz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95620"/>
                  </a:ext>
                </a:extLst>
              </a:tr>
              <a:tr h="588618">
                <a:tc>
                  <a:txBody>
                    <a:bodyPr/>
                    <a:lstStyle/>
                    <a:p>
                      <a:r>
                        <a:rPr lang="hu-HU" sz="1800" b="1" dirty="0"/>
                        <a:t>Corvinus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/>
                        <a:t>Gazd</a:t>
                      </a:r>
                      <a:r>
                        <a:rPr lang="hu-HU" sz="1400" dirty="0"/>
                        <a:t>. és </a:t>
                      </a:r>
                      <a:r>
                        <a:rPr lang="hu-HU" sz="1400" dirty="0" err="1"/>
                        <a:t>menedzs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Egyetemi </a:t>
                      </a:r>
                      <a:r>
                        <a:rPr lang="hu-HU" sz="1400" dirty="0" err="1"/>
                        <a:t>teh.gond</a:t>
                      </a:r>
                      <a:r>
                        <a:rPr lang="hu-HU" sz="1400" dirty="0"/>
                        <a:t>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92400"/>
                  </a:ext>
                </a:extLst>
              </a:tr>
              <a:tr h="588618">
                <a:tc>
                  <a:txBody>
                    <a:bodyPr/>
                    <a:lstStyle/>
                    <a:p>
                      <a:r>
                        <a:rPr lang="hu-HU" sz="1800" b="1" dirty="0"/>
                        <a:t>ELTE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gyógypedagógia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Tanfolyam szociális területen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3084"/>
                  </a:ext>
                </a:extLst>
              </a:tr>
            </a:tbl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E83DB723-1ED1-2475-F3FA-4CC77D02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10" y="275868"/>
            <a:ext cx="1786934" cy="124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117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9834" y="226168"/>
            <a:ext cx="6898007" cy="951657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PPKE</a:t>
            </a:r>
            <a:r>
              <a:rPr lang="hu-HU" sz="2700" b="1" dirty="0"/>
              <a:t>, jogi képzés </a:t>
            </a:r>
            <a:r>
              <a:rPr lang="hu-HU" b="1" dirty="0">
                <a:solidFill>
                  <a:srgbClr val="FF0000"/>
                </a:solidFill>
              </a:rPr>
              <a:t>jogász</a:t>
            </a:r>
            <a:r>
              <a:rPr lang="hu-HU" sz="2700" b="1" dirty="0"/>
              <a:t>, nincs minimumpont- egy emelt</a:t>
            </a:r>
            <a:endParaRPr lang="hu-HU" sz="27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039507"/>
              </p:ext>
            </p:extLst>
          </p:nvPr>
        </p:nvGraphicFramePr>
        <p:xfrm>
          <a:off x="586158" y="1708083"/>
          <a:ext cx="8224245" cy="2483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százalék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magyar nyelv és irodalom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77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történelem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(E)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highlight>
                            <a:srgbClr val="0000FF"/>
                          </a:highlight>
                        </a:rPr>
                        <a:t>testnevelés</a:t>
                      </a:r>
                      <a:endParaRPr lang="hu-HU" sz="14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Latin nyelv (K)</a:t>
                      </a:r>
                      <a:endParaRPr lang="hu-HU" sz="16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összesen: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22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24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átlag: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81,8%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158" y="1386839"/>
            <a:ext cx="81190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66398" y="4112341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22+24=46, 46×2= 92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53199" y="4134263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82 pont</a:t>
            </a:r>
            <a:endParaRPr lang="hu-HU" alt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33600" y="4400609"/>
            <a:ext cx="8179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Ennek megfelelően a jelentkezőnek 92+82 = </a:t>
            </a:r>
            <a:r>
              <a:rPr lang="hu-HU" sz="1600" b="1" dirty="0">
                <a:solidFill>
                  <a:srgbClr val="FF0000"/>
                </a:solidFill>
              </a:rPr>
              <a:t>174 tanulmányi pont</a:t>
            </a:r>
            <a:r>
              <a:rPr lang="hu-HU" sz="1600" dirty="0">
                <a:solidFill>
                  <a:srgbClr val="FF0000"/>
                </a:solidFill>
              </a:rPr>
              <a:t>ja </a:t>
            </a:r>
            <a:r>
              <a:rPr lang="hu-HU" sz="1600" dirty="0"/>
              <a:t>lesz.</a:t>
            </a:r>
          </a:p>
          <a:p>
            <a:r>
              <a:rPr lang="hu-HU" sz="1600" dirty="0"/>
              <a:t>A jogász képzésen a </a:t>
            </a:r>
            <a:r>
              <a:rPr lang="hu-HU" sz="1600" b="1" dirty="0"/>
              <a:t>történelem és latin</a:t>
            </a:r>
            <a:r>
              <a:rPr lang="hu-HU" sz="1600" dirty="0"/>
              <a:t> érettségi vizsgatárgyak alapján számolják az érettségi pontokat. Esetünkben ez 90+</a:t>
            </a:r>
            <a:r>
              <a:rPr lang="hu-HU" sz="1600" b="1" dirty="0">
                <a:highlight>
                  <a:srgbClr val="FFFF00"/>
                </a:highlight>
              </a:rPr>
              <a:t>63</a:t>
            </a:r>
            <a:r>
              <a:rPr lang="hu-HU" sz="1600" dirty="0"/>
              <a:t> </a:t>
            </a:r>
            <a:r>
              <a:rPr lang="hu-HU" sz="1600" dirty="0">
                <a:solidFill>
                  <a:srgbClr val="FF0000"/>
                </a:solidFill>
              </a:rPr>
              <a:t>=   </a:t>
            </a:r>
            <a:r>
              <a:rPr lang="hu-HU" sz="1600" b="1" dirty="0">
                <a:solidFill>
                  <a:srgbClr val="FF0000"/>
                </a:solidFill>
              </a:rPr>
              <a:t>153 érettségi pont.</a:t>
            </a:r>
          </a:p>
          <a:p>
            <a:r>
              <a:rPr lang="hu-HU" sz="1600" b="1" dirty="0"/>
              <a:t>Többletpontok: </a:t>
            </a:r>
            <a:r>
              <a:rPr lang="hu-HU" sz="1600" b="1" dirty="0">
                <a:solidFill>
                  <a:srgbClr val="FF0000"/>
                </a:solidFill>
              </a:rPr>
              <a:t>95 pont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Van B2 komplex nyelvvizsgája: </a:t>
            </a:r>
            <a:r>
              <a:rPr lang="hu-HU" sz="1400" b="1" dirty="0"/>
              <a:t>30 pont </a:t>
            </a:r>
            <a:r>
              <a:rPr lang="hu-HU" sz="1400" dirty="0"/>
              <a:t>( angol nyelv)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Történelem emelt szintű érettségiért: </a:t>
            </a:r>
            <a:r>
              <a:rPr lang="hu-HU" sz="1400" b="1" dirty="0"/>
              <a:t>50 pont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Katolikus hittan tantárgy: </a:t>
            </a:r>
            <a:r>
              <a:rPr lang="hu-HU" sz="1400" b="1" dirty="0"/>
              <a:t>15 pont</a:t>
            </a:r>
          </a:p>
          <a:p>
            <a:pPr marL="285750" indent="-285750">
              <a:buFontTx/>
              <a:buChar char="-"/>
            </a:pPr>
            <a:r>
              <a:rPr lang="hu-HU" sz="1600" b="1" dirty="0">
                <a:solidFill>
                  <a:srgbClr val="FF0000"/>
                </a:solidFill>
              </a:rPr>
              <a:t>A jelentkező </a:t>
            </a:r>
            <a:r>
              <a:rPr lang="hu-HU" sz="1600" b="1" dirty="0" err="1">
                <a:solidFill>
                  <a:srgbClr val="FF0000"/>
                </a:solidFill>
              </a:rPr>
              <a:t>össz.pontszáma</a:t>
            </a:r>
            <a:r>
              <a:rPr lang="hu-HU" sz="1600" b="1" dirty="0">
                <a:solidFill>
                  <a:srgbClr val="FF0000"/>
                </a:solidFill>
              </a:rPr>
              <a:t>: 174 + 153 + 95 = 422 pont</a:t>
            </a:r>
            <a:endParaRPr lang="hu-HU" sz="1600" b="1" dirty="0"/>
          </a:p>
          <a:p>
            <a:pPr marL="285750" indent="-285750">
              <a:buFontTx/>
              <a:buChar char="-"/>
            </a:pPr>
            <a:r>
              <a:rPr lang="hu-HU" sz="1600" b="1" dirty="0"/>
              <a:t>duplázással 153+</a:t>
            </a:r>
            <a:r>
              <a:rPr lang="hu-HU" sz="1600" b="1" dirty="0" err="1"/>
              <a:t>153</a:t>
            </a:r>
            <a:r>
              <a:rPr lang="hu-HU" sz="1600" b="1" dirty="0"/>
              <a:t>+95=401 pont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6" y="5382535"/>
            <a:ext cx="1124367" cy="124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1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0529" y="236421"/>
            <a:ext cx="7193872" cy="1479898"/>
          </a:xfrm>
        </p:spPr>
        <p:txBody>
          <a:bodyPr>
            <a:noAutofit/>
          </a:bodyPr>
          <a:lstStyle/>
          <a:p>
            <a:r>
              <a:rPr lang="hu-HU" sz="6000" b="1" dirty="0"/>
              <a:t>Fakultáció</a:t>
            </a:r>
            <a:br>
              <a:rPr lang="hu-HU" sz="6000" b="1" dirty="0"/>
            </a:br>
            <a:r>
              <a:rPr lang="hu-HU" sz="3200" b="1" dirty="0"/>
              <a:t>kötelező óraszámba építetten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0529" y="1791162"/>
            <a:ext cx="7002178" cy="4641573"/>
          </a:xfrm>
        </p:spPr>
        <p:txBody>
          <a:bodyPr>
            <a:normAutofit fontScale="62500" lnSpcReduction="20000"/>
          </a:bodyPr>
          <a:lstStyle/>
          <a:p>
            <a:r>
              <a:rPr lang="hu-HU" sz="3400" dirty="0"/>
              <a:t>11-12. évfolyam</a:t>
            </a:r>
          </a:p>
          <a:p>
            <a:pPr lvl="1"/>
            <a:r>
              <a:rPr lang="hu-HU" sz="2900" dirty="0"/>
              <a:t>11.évfolyam: 2 tárgy a kötelező , vagy 1 tárgy és a természettudomány</a:t>
            </a:r>
          </a:p>
          <a:p>
            <a:pPr lvl="1"/>
            <a:r>
              <a:rPr lang="hu-HU" sz="2900" dirty="0"/>
              <a:t>12.évfolyam : nincs kötelező választás ( kivéve a D-</a:t>
            </a:r>
            <a:r>
              <a:rPr lang="hu-HU" sz="2900" dirty="0" err="1"/>
              <a:t>sek</a:t>
            </a:r>
            <a:r>
              <a:rPr lang="hu-HU" sz="2900" dirty="0"/>
              <a:t>)</a:t>
            </a:r>
          </a:p>
          <a:p>
            <a:pPr>
              <a:spcBef>
                <a:spcPts val="1800"/>
              </a:spcBef>
            </a:pPr>
            <a:r>
              <a:rPr lang="hu-HU" sz="3400" dirty="0"/>
              <a:t>A, B, C sáv: </a:t>
            </a:r>
            <a:r>
              <a:rPr lang="hu-HU" sz="2600" dirty="0"/>
              <a:t>változatos párosítások, reggeli 1-2. óra, heti 2 óra , esetenként több</a:t>
            </a:r>
          </a:p>
          <a:p>
            <a:pPr lvl="1">
              <a:spcBef>
                <a:spcPts val="1800"/>
              </a:spcBef>
            </a:pPr>
            <a:r>
              <a:rPr lang="hu-HU" sz="2400" dirty="0"/>
              <a:t>Klasszikus főtárgyak, idegen nyelvek, digitális kultúra, természettudományos tárgyak, ének, testnevelés</a:t>
            </a:r>
            <a:endParaRPr lang="hu-HU" sz="3400" dirty="0"/>
          </a:p>
          <a:p>
            <a:pPr>
              <a:spcBef>
                <a:spcPts val="1800"/>
              </a:spcBef>
            </a:pPr>
            <a:r>
              <a:rPr lang="hu-HU" sz="3600" dirty="0"/>
              <a:t>Jelentkezés</a:t>
            </a:r>
            <a:endParaRPr lang="hu-HU" sz="4200" dirty="0"/>
          </a:p>
          <a:p>
            <a:pPr lvl="1">
              <a:spcBef>
                <a:spcPts val="1800"/>
              </a:spcBef>
            </a:pPr>
            <a:r>
              <a:rPr lang="hu-HU" sz="2600" dirty="0"/>
              <a:t>minden év április 20-ig történik a fakultációk meghirdetése</a:t>
            </a:r>
          </a:p>
          <a:p>
            <a:pPr lvl="1">
              <a:spcBef>
                <a:spcPts val="1800"/>
              </a:spcBef>
            </a:pPr>
            <a:r>
              <a:rPr lang="hu-HU" sz="2600" dirty="0"/>
              <a:t>Külön nyomtatványon </a:t>
            </a:r>
          </a:p>
          <a:p>
            <a:pPr lvl="1">
              <a:spcBef>
                <a:spcPts val="1800"/>
              </a:spcBef>
            </a:pPr>
            <a:r>
              <a:rPr lang="hu-HU" sz="2600" dirty="0"/>
              <a:t>online intézzük</a:t>
            </a:r>
          </a:p>
          <a:p>
            <a:pPr marL="0" indent="0">
              <a:spcBef>
                <a:spcPts val="1800"/>
              </a:spcBef>
              <a:buNone/>
            </a:pP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04" y="236421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60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1441" y="186122"/>
            <a:ext cx="7608575" cy="683890"/>
          </a:xfrm>
        </p:spPr>
        <p:txBody>
          <a:bodyPr>
            <a:normAutofit fontScale="90000"/>
          </a:bodyPr>
          <a:lstStyle/>
          <a:p>
            <a:r>
              <a:rPr lang="hu-HU" sz="2100" b="1" dirty="0"/>
              <a:t>BME,informatika képzési terület, </a:t>
            </a:r>
            <a:r>
              <a:rPr lang="hu-HU" sz="2100" b="1" dirty="0">
                <a:solidFill>
                  <a:srgbClr val="FF0000"/>
                </a:solidFill>
              </a:rPr>
              <a:t>mérnökinformatikus</a:t>
            </a:r>
            <a:r>
              <a:rPr lang="hu-HU" sz="2100" b="1" dirty="0"/>
              <a:t>, </a:t>
            </a:r>
            <a:r>
              <a:rPr lang="hu-HU" sz="2100" b="1" dirty="0" err="1"/>
              <a:t>min.pontszám</a:t>
            </a:r>
            <a:r>
              <a:rPr lang="hu-HU" sz="2100" b="1" dirty="0"/>
              <a:t> 320 pont- egy emelt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941299"/>
              </p:ext>
            </p:extLst>
          </p:nvPr>
        </p:nvGraphicFramePr>
        <p:xfrm>
          <a:off x="542932" y="1431290"/>
          <a:ext cx="8490215" cy="221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Tantárgy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százalék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matematika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(E)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highlight>
                            <a:srgbClr val="0000FF"/>
                          </a:highlight>
                        </a:rPr>
                        <a:t>hittan</a:t>
                      </a:r>
                      <a:endParaRPr lang="hu-HU" sz="14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</a:t>
                      </a:r>
                      <a:r>
                        <a:rPr lang="hu-HU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(E)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összesen: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23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22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átlag: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78.6%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078" y="1032865"/>
            <a:ext cx="81190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46640" y="3636977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23 +22=45, 45 ×2= 90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83815" y="3699813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79 pont</a:t>
            </a:r>
            <a:endParaRPr lang="hu-HU" alt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5910" y="4055777"/>
            <a:ext cx="83072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Ennek megfelelően a jelentkezőnek 90+79 = </a:t>
            </a:r>
            <a:r>
              <a:rPr lang="hu-HU" b="1" dirty="0">
                <a:solidFill>
                  <a:srgbClr val="FF0000"/>
                </a:solidFill>
              </a:rPr>
              <a:t>169 tanulmányi pont</a:t>
            </a:r>
            <a:r>
              <a:rPr lang="hu-HU" dirty="0">
                <a:solidFill>
                  <a:srgbClr val="FF0000"/>
                </a:solidFill>
              </a:rPr>
              <a:t>ja </a:t>
            </a:r>
            <a:r>
              <a:rPr lang="hu-HU" dirty="0"/>
              <a:t>lesz.</a:t>
            </a:r>
          </a:p>
          <a:p>
            <a:r>
              <a:rPr lang="hu-HU" dirty="0"/>
              <a:t>A műszaki képzésen </a:t>
            </a:r>
            <a:r>
              <a:rPr lang="hu-HU" b="1" dirty="0"/>
              <a:t>matematika és fizika</a:t>
            </a:r>
            <a:r>
              <a:rPr lang="hu-HU" dirty="0"/>
              <a:t> érettségi vizsgatárgy alapján</a:t>
            </a:r>
          </a:p>
          <a:p>
            <a:r>
              <a:rPr lang="hu-HU" dirty="0"/>
              <a:t>Esetünkben ez 87 +</a:t>
            </a:r>
            <a:r>
              <a:rPr lang="hu-HU" b="1" dirty="0"/>
              <a:t> </a:t>
            </a:r>
            <a:r>
              <a:rPr lang="hu-HU" dirty="0"/>
              <a:t>78</a:t>
            </a:r>
            <a:r>
              <a:rPr lang="hu-HU" b="1" dirty="0"/>
              <a:t> </a:t>
            </a:r>
            <a:r>
              <a:rPr lang="hu-HU" dirty="0"/>
              <a:t>= </a:t>
            </a:r>
            <a:r>
              <a:rPr lang="hu-HU" b="1" dirty="0">
                <a:solidFill>
                  <a:srgbClr val="FF0000"/>
                </a:solidFill>
              </a:rPr>
              <a:t>165 érettségi pont</a:t>
            </a:r>
            <a:r>
              <a:rPr lang="hu-HU" b="1" dirty="0"/>
              <a:t>.</a:t>
            </a:r>
          </a:p>
          <a:p>
            <a:r>
              <a:rPr lang="hu-HU" b="1" dirty="0">
                <a:solidFill>
                  <a:srgbClr val="FF0000"/>
                </a:solidFill>
              </a:rPr>
              <a:t>Intézményi pontok: 100 pont</a:t>
            </a:r>
          </a:p>
          <a:p>
            <a:pPr marL="285750" indent="-285750">
              <a:buFontTx/>
              <a:buChar char="-"/>
            </a:pPr>
            <a:r>
              <a:rPr lang="hu-HU" sz="1600" dirty="0"/>
              <a:t>emelt szintű érettségi= 60 pont - 2 emelt- </a:t>
            </a:r>
            <a:r>
              <a:rPr lang="hu-HU" sz="1600" b="1" dirty="0"/>
              <a:t>100 pont!! Max.</a:t>
            </a:r>
          </a:p>
          <a:p>
            <a:pPr marL="285750" indent="-285750">
              <a:buFontTx/>
              <a:buChar char="-"/>
            </a:pPr>
            <a:r>
              <a:rPr lang="hu-HU" sz="1600" dirty="0"/>
              <a:t>B2 szóbeli= 18 pont</a:t>
            </a:r>
          </a:p>
          <a:p>
            <a:pPr marL="285750" indent="-285750">
              <a:buFontTx/>
              <a:buChar char="-"/>
            </a:pPr>
            <a:r>
              <a:rPr lang="hu-HU" sz="1600" dirty="0"/>
              <a:t>Nyári egyetem /BME=15 pont </a:t>
            </a:r>
            <a:endParaRPr lang="hu-HU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rgbClr val="FF0000"/>
                </a:solidFill>
              </a:rPr>
              <a:t>A jelentkező </a:t>
            </a:r>
            <a:r>
              <a:rPr lang="hu-HU" b="1" dirty="0" err="1">
                <a:solidFill>
                  <a:srgbClr val="FF0000"/>
                </a:solidFill>
              </a:rPr>
              <a:t>össz.pontszáma</a:t>
            </a:r>
            <a:r>
              <a:rPr lang="hu-HU" b="1" dirty="0">
                <a:solidFill>
                  <a:srgbClr val="FF0000"/>
                </a:solidFill>
              </a:rPr>
              <a:t>: 169 + 165 + 100 = </a:t>
            </a:r>
            <a:r>
              <a:rPr lang="hu-HU" sz="2000" b="1" dirty="0">
                <a:solidFill>
                  <a:srgbClr val="FF0000"/>
                </a:solidFill>
              </a:rPr>
              <a:t>434 pont</a:t>
            </a:r>
            <a:r>
              <a:rPr lang="hu-HU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hu-HU" b="1" dirty="0"/>
              <a:t>Duplázással: 165+165+100 = 430 pont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54" y="4843541"/>
            <a:ext cx="1580963" cy="86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21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3" y="96998"/>
            <a:ext cx="7342303" cy="1276350"/>
          </a:xfrm>
        </p:spPr>
        <p:txBody>
          <a:bodyPr>
            <a:normAutofit/>
          </a:bodyPr>
          <a:lstStyle/>
          <a:p>
            <a:r>
              <a:rPr lang="hu-HU" sz="2800" b="1" dirty="0"/>
              <a:t>SE, orvostudomány, </a:t>
            </a:r>
            <a:r>
              <a:rPr lang="hu-HU" sz="2800" b="1" dirty="0">
                <a:solidFill>
                  <a:srgbClr val="FF0000"/>
                </a:solidFill>
              </a:rPr>
              <a:t>általános orvos, </a:t>
            </a:r>
            <a:r>
              <a:rPr lang="hu-HU" sz="2800" b="1" dirty="0"/>
              <a:t>  min.pontszám nincs – két emelt</a:t>
            </a:r>
            <a:endParaRPr lang="hu-HU" sz="44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902114"/>
              </p:ext>
            </p:extLst>
          </p:nvPr>
        </p:nvGraphicFramePr>
        <p:xfrm>
          <a:off x="542932" y="1431290"/>
          <a:ext cx="8490215" cy="221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Tantárgy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százalék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76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matematika 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biológia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Biológia E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összesen: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23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22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Kémia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</a:rPr>
                        <a:t> 5</a:t>
                      </a:r>
                      <a:endParaRPr lang="hu-H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910" y="1086506"/>
            <a:ext cx="81190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15620" y="3663616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23 +22=45, 45 ×2= 90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83815" y="3630239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77,8 =78pont</a:t>
            </a:r>
            <a:endParaRPr lang="hu-HU" alt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5910" y="4055777"/>
            <a:ext cx="83072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Ennek megfelelően a jelentkezőnek 90+78 = </a:t>
            </a:r>
            <a:r>
              <a:rPr lang="hu-HU" b="1" dirty="0">
                <a:solidFill>
                  <a:srgbClr val="FF0000"/>
                </a:solidFill>
              </a:rPr>
              <a:t>168 tanulmányi pont</a:t>
            </a:r>
            <a:r>
              <a:rPr lang="hu-HU" dirty="0">
                <a:solidFill>
                  <a:srgbClr val="FF0000"/>
                </a:solidFill>
              </a:rPr>
              <a:t>ja </a:t>
            </a:r>
            <a:r>
              <a:rPr lang="hu-HU" dirty="0"/>
              <a:t>lesz.</a:t>
            </a:r>
          </a:p>
          <a:p>
            <a:r>
              <a:rPr lang="hu-HU" dirty="0"/>
              <a:t>Az orvosi képzésen </a:t>
            </a:r>
            <a:r>
              <a:rPr lang="hu-HU" b="1" dirty="0"/>
              <a:t>biológia és kémia </a:t>
            </a:r>
            <a:r>
              <a:rPr lang="hu-HU" dirty="0"/>
              <a:t>az</a:t>
            </a:r>
            <a:r>
              <a:rPr lang="hu-HU" b="1" dirty="0"/>
              <a:t> </a:t>
            </a:r>
            <a:r>
              <a:rPr lang="hu-HU" dirty="0"/>
              <a:t>érettségi vizsgatárgy</a:t>
            </a:r>
          </a:p>
          <a:p>
            <a:r>
              <a:rPr lang="hu-HU" dirty="0"/>
              <a:t>Esetünkben ez 78+65=</a:t>
            </a:r>
            <a:r>
              <a:rPr lang="hu-HU" b="1" dirty="0">
                <a:solidFill>
                  <a:srgbClr val="FF0000"/>
                </a:solidFill>
              </a:rPr>
              <a:t>143 pont az érettségi pont</a:t>
            </a:r>
          </a:p>
          <a:p>
            <a:r>
              <a:rPr lang="hu-HU" b="1" dirty="0">
                <a:solidFill>
                  <a:srgbClr val="FF0000"/>
                </a:solidFill>
              </a:rPr>
              <a:t>Intézményi pontok: 85 pont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Szóbeli vizsga: 45 pont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C1 komplex: 40 pont ( angol</a:t>
            </a:r>
            <a:r>
              <a:rPr lang="hu-HU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rgbClr val="FF0000"/>
                </a:solidFill>
              </a:rPr>
              <a:t>A jelentkező </a:t>
            </a:r>
            <a:r>
              <a:rPr lang="hu-HU" b="1" dirty="0" err="1">
                <a:solidFill>
                  <a:srgbClr val="FF0000"/>
                </a:solidFill>
              </a:rPr>
              <a:t>össz.pontszáma</a:t>
            </a:r>
            <a:r>
              <a:rPr lang="hu-HU" b="1" dirty="0">
                <a:solidFill>
                  <a:srgbClr val="FF0000"/>
                </a:solidFill>
              </a:rPr>
              <a:t>: 168 + 143 + 85= </a:t>
            </a:r>
            <a:r>
              <a:rPr lang="hu-HU" sz="2000" b="1" dirty="0">
                <a:solidFill>
                  <a:srgbClr val="FF0000"/>
                </a:solidFill>
              </a:rPr>
              <a:t>396 pont</a:t>
            </a:r>
            <a:r>
              <a:rPr lang="hu-HU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hu-HU" b="1" dirty="0"/>
              <a:t>Duplázással: 143+143+85=371pont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08" y="5927238"/>
            <a:ext cx="1457428" cy="79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028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3" y="96998"/>
            <a:ext cx="7342303" cy="1276350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ELTE, pedagógiai képzés, </a:t>
            </a:r>
            <a:r>
              <a:rPr lang="hu-HU" sz="2800" b="1" dirty="0">
                <a:solidFill>
                  <a:srgbClr val="FF0000"/>
                </a:solidFill>
              </a:rPr>
              <a:t>gyógypedagógia, </a:t>
            </a:r>
            <a:r>
              <a:rPr lang="hu-HU" sz="2800" b="1" dirty="0"/>
              <a:t>  min.pontszám 220 pont- nem kell emelt</a:t>
            </a:r>
            <a:endParaRPr lang="hu-HU" sz="44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892154"/>
              </p:ext>
            </p:extLst>
          </p:nvPr>
        </p:nvGraphicFramePr>
        <p:xfrm>
          <a:off x="438707" y="1451223"/>
          <a:ext cx="8490215" cy="221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Tantárgy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százalék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magyar nyelv és irodalom (K)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matematika 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angol nyelv (E)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highlight>
                            <a:srgbClr val="0000FF"/>
                          </a:highlight>
                        </a:rPr>
                        <a:t>földrajz</a:t>
                      </a:r>
                      <a:endParaRPr lang="hu-HU" sz="1400" b="1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Katolikus hittan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összesen: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23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910" y="1086506"/>
            <a:ext cx="81190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15620" y="3663616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23 +24=47, 47 ×2= 94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83815" y="3630239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 pont</a:t>
            </a:r>
            <a:endParaRPr lang="hu-HU" altLang="hu-HU" sz="16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5910" y="3934037"/>
            <a:ext cx="83072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Ennek megfelelően a jelentkezőnek 94+84 = </a:t>
            </a:r>
            <a:r>
              <a:rPr lang="hu-HU" b="1" dirty="0">
                <a:solidFill>
                  <a:srgbClr val="FF0000"/>
                </a:solidFill>
              </a:rPr>
              <a:t>178 tanulmányi pont</a:t>
            </a:r>
            <a:r>
              <a:rPr lang="hu-HU" dirty="0">
                <a:solidFill>
                  <a:srgbClr val="FF0000"/>
                </a:solidFill>
              </a:rPr>
              <a:t>ja </a:t>
            </a:r>
            <a:r>
              <a:rPr lang="hu-HU" dirty="0"/>
              <a:t>lesz.</a:t>
            </a:r>
          </a:p>
          <a:p>
            <a:r>
              <a:rPr lang="hu-HU" dirty="0"/>
              <a:t>A gyógypedagógus képzésen a </a:t>
            </a:r>
            <a:r>
              <a:rPr lang="hu-HU" b="1" dirty="0"/>
              <a:t>magyar és az angol </a:t>
            </a:r>
            <a:r>
              <a:rPr lang="hu-HU" dirty="0"/>
              <a:t>az</a:t>
            </a:r>
            <a:r>
              <a:rPr lang="hu-HU" b="1" dirty="0"/>
              <a:t> </a:t>
            </a:r>
            <a:r>
              <a:rPr lang="hu-HU" dirty="0"/>
              <a:t>érettségi vizsgatárgy</a:t>
            </a:r>
          </a:p>
          <a:p>
            <a:r>
              <a:rPr lang="hu-HU" dirty="0"/>
              <a:t>Esetünkben ez </a:t>
            </a:r>
            <a:r>
              <a:rPr lang="hu-HU" dirty="0">
                <a:highlight>
                  <a:srgbClr val="FFFF00"/>
                </a:highlight>
              </a:rPr>
              <a:t>58</a:t>
            </a:r>
            <a:r>
              <a:rPr lang="hu-HU" dirty="0"/>
              <a:t>+82=</a:t>
            </a:r>
            <a:r>
              <a:rPr lang="hu-HU" b="1" dirty="0">
                <a:solidFill>
                  <a:srgbClr val="FF0000"/>
                </a:solidFill>
              </a:rPr>
              <a:t>140 pont az érettségi pont</a:t>
            </a:r>
          </a:p>
          <a:p>
            <a:r>
              <a:rPr lang="hu-HU" b="1" dirty="0">
                <a:solidFill>
                  <a:srgbClr val="FF0000"/>
                </a:solidFill>
              </a:rPr>
              <a:t>Intézményi pontok: 88 pont</a:t>
            </a:r>
          </a:p>
          <a:p>
            <a:r>
              <a:rPr lang="hu-HU" sz="1600" b="1" dirty="0">
                <a:solidFill>
                  <a:srgbClr val="FF0000"/>
                </a:solidFill>
              </a:rPr>
              <a:t>     </a:t>
            </a:r>
            <a:r>
              <a:rPr lang="hu-HU" sz="1400" dirty="0"/>
              <a:t>Akkreditált tanfolyam: 10 pont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Emelt érettségi : 50 pont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B2 komplex nyelvvizsga: 28 pont ( német)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rgbClr val="FF0000"/>
                </a:solidFill>
              </a:rPr>
              <a:t>A jelentkező </a:t>
            </a:r>
            <a:r>
              <a:rPr lang="hu-HU" b="1" dirty="0" err="1">
                <a:solidFill>
                  <a:srgbClr val="FF0000"/>
                </a:solidFill>
              </a:rPr>
              <a:t>össz.pontszáma</a:t>
            </a:r>
            <a:r>
              <a:rPr lang="hu-HU" b="1" dirty="0">
                <a:solidFill>
                  <a:srgbClr val="FF0000"/>
                </a:solidFill>
              </a:rPr>
              <a:t>: 178 + 140 + 88 = </a:t>
            </a:r>
            <a:r>
              <a:rPr lang="hu-HU" sz="2000" b="1" dirty="0">
                <a:solidFill>
                  <a:srgbClr val="FF0000"/>
                </a:solidFill>
              </a:rPr>
              <a:t> 406 pont</a:t>
            </a:r>
            <a:r>
              <a:rPr lang="hu-HU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hu-HU" b="1" dirty="0"/>
              <a:t>Duplázással: 140+140+88 =368 pont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94" y="5371511"/>
            <a:ext cx="1457428" cy="79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682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3975" y="96998"/>
            <a:ext cx="7907262" cy="1276350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Corvinus,alapképzés</a:t>
            </a:r>
            <a:r>
              <a:rPr lang="hu-HU" sz="2400" b="1" dirty="0"/>
              <a:t>, </a:t>
            </a:r>
            <a:r>
              <a:rPr lang="hu-HU" sz="2400" b="1" dirty="0">
                <a:solidFill>
                  <a:srgbClr val="FF0000"/>
                </a:solidFill>
              </a:rPr>
              <a:t>gazdálkodási és menedzsment, </a:t>
            </a:r>
            <a:r>
              <a:rPr lang="hu-HU" sz="2400" b="1" dirty="0"/>
              <a:t>  min.pontszám 400 pont- egy emelt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808533"/>
              </p:ext>
            </p:extLst>
          </p:nvPr>
        </p:nvGraphicFramePr>
        <p:xfrm>
          <a:off x="438707" y="1451223"/>
          <a:ext cx="8490215" cy="221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Tantárgy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százalék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magyar nyelv és irodalom 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Történelem (E)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matematika 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angol nyelv 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highlight>
                            <a:srgbClr val="0000FF"/>
                          </a:highlight>
                        </a:rPr>
                        <a:t>Digitális kultúra</a:t>
                      </a:r>
                      <a:endParaRPr lang="hu-HU" sz="1400" b="1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Digitális kultúra (E)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összesen: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24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910" y="1086506"/>
            <a:ext cx="81190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15620" y="3663616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24 +25=49, 49 ×2= 98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83815" y="3630239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 pont</a:t>
            </a:r>
            <a:endParaRPr lang="hu-HU" altLang="hu-HU" sz="16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5910" y="3934037"/>
            <a:ext cx="830723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Ennek megfelelően a jelentkezőnek 98+84 = </a:t>
            </a:r>
            <a:r>
              <a:rPr lang="hu-HU" b="1" dirty="0">
                <a:solidFill>
                  <a:srgbClr val="FF0000"/>
                </a:solidFill>
              </a:rPr>
              <a:t>182 tanulmányi pont</a:t>
            </a:r>
            <a:r>
              <a:rPr lang="hu-HU" dirty="0">
                <a:solidFill>
                  <a:srgbClr val="FF0000"/>
                </a:solidFill>
              </a:rPr>
              <a:t>ja </a:t>
            </a:r>
            <a:r>
              <a:rPr lang="hu-HU" dirty="0"/>
              <a:t>lesz.</a:t>
            </a:r>
          </a:p>
          <a:p>
            <a:r>
              <a:rPr lang="hu-HU" dirty="0"/>
              <a:t>Ezen képzésen a </a:t>
            </a:r>
            <a:r>
              <a:rPr lang="hu-HU" b="1" dirty="0" err="1"/>
              <a:t>a</a:t>
            </a:r>
            <a:r>
              <a:rPr lang="hu-HU" b="1" dirty="0"/>
              <a:t> történelem és a digitális kultúra </a:t>
            </a:r>
            <a:r>
              <a:rPr lang="hu-HU" dirty="0"/>
              <a:t>az</a:t>
            </a:r>
            <a:r>
              <a:rPr lang="hu-HU" b="1" dirty="0"/>
              <a:t> </a:t>
            </a:r>
            <a:r>
              <a:rPr lang="hu-HU" dirty="0"/>
              <a:t>érettségi vizsgatárgy</a:t>
            </a:r>
          </a:p>
          <a:p>
            <a:r>
              <a:rPr lang="hu-HU" dirty="0"/>
              <a:t>Esetünkben ez 90+87=</a:t>
            </a:r>
            <a:r>
              <a:rPr lang="hu-HU" b="1" dirty="0">
                <a:solidFill>
                  <a:srgbClr val="FF0000"/>
                </a:solidFill>
              </a:rPr>
              <a:t>177 pont az érettségi pont</a:t>
            </a:r>
          </a:p>
          <a:p>
            <a:r>
              <a:rPr lang="hu-HU" b="1" dirty="0">
                <a:solidFill>
                  <a:srgbClr val="FF0000"/>
                </a:solidFill>
              </a:rPr>
              <a:t>Intézményi pontok: pont: 100 pont</a:t>
            </a:r>
          </a:p>
          <a:p>
            <a:r>
              <a:rPr lang="hu-HU" sz="1600" b="1" dirty="0">
                <a:solidFill>
                  <a:srgbClr val="FF0000"/>
                </a:solidFill>
              </a:rPr>
              <a:t>     </a:t>
            </a:r>
            <a:r>
              <a:rPr lang="hu-HU" sz="1400" dirty="0"/>
              <a:t>2 emelt vizsga felvételi tárgyból:100 pont</a:t>
            </a:r>
          </a:p>
          <a:p>
            <a:pPr marL="285750" indent="-285750">
              <a:buFontTx/>
              <a:buChar char="-"/>
            </a:pPr>
            <a:r>
              <a:rPr lang="hu-HU" sz="1400" dirty="0"/>
              <a:t>B2 komplex nyelvvizsga:   30 pont ( angol)</a:t>
            </a:r>
            <a:endParaRPr lang="hu-HU" sz="1600" dirty="0"/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rgbClr val="FF0000"/>
                </a:solidFill>
              </a:rPr>
              <a:t>A jelentkező </a:t>
            </a:r>
            <a:r>
              <a:rPr lang="hu-HU" b="1" dirty="0" err="1">
                <a:solidFill>
                  <a:srgbClr val="FF0000"/>
                </a:solidFill>
              </a:rPr>
              <a:t>össz.pontszáma</a:t>
            </a:r>
            <a:r>
              <a:rPr lang="hu-HU" b="1" dirty="0">
                <a:solidFill>
                  <a:srgbClr val="FF0000"/>
                </a:solidFill>
              </a:rPr>
              <a:t>: 182 + 177 + 100 = </a:t>
            </a:r>
            <a:r>
              <a:rPr lang="hu-HU" sz="2000" b="1" dirty="0">
                <a:solidFill>
                  <a:srgbClr val="FF0000"/>
                </a:solidFill>
              </a:rPr>
              <a:t> 459 pont</a:t>
            </a:r>
            <a:r>
              <a:rPr lang="hu-HU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hu-HU" b="1" dirty="0"/>
              <a:t>Duplázással: 177+177+100 =454 pont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94" y="5371511"/>
            <a:ext cx="1457428" cy="79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524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26" y="1869296"/>
            <a:ext cx="3926284" cy="294471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755348"/>
            <a:ext cx="1385451" cy="13411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4717608"/>
            <a:ext cx="1385451" cy="13411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2671094"/>
            <a:ext cx="1385451" cy="13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7353" y="1873229"/>
            <a:ext cx="6591985" cy="12084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4000" b="1" dirty="0"/>
              <a:t>Sok sikert kívánok és </a:t>
            </a:r>
          </a:p>
          <a:p>
            <a:pPr marL="0" indent="0" algn="ctr">
              <a:buNone/>
            </a:pPr>
            <a:r>
              <a:rPr lang="hu-HU" sz="4000" b="1" dirty="0"/>
              <a:t>köszönöm a figyelmet!</a:t>
            </a:r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70594" y="5799632"/>
            <a:ext cx="267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Lőrincz Éva</a:t>
            </a:r>
          </a:p>
          <a:p>
            <a:pPr algn="ctr"/>
            <a:r>
              <a:rPr lang="hu-HU" dirty="0"/>
              <a:t>igazgatóhelyettes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45" y="3362458"/>
            <a:ext cx="2135404" cy="28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690257" y="627528"/>
            <a:ext cx="6589199" cy="898650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Fakultáció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7835" y="2547640"/>
            <a:ext cx="7001621" cy="37776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400" dirty="0"/>
              <a:t>Értékelés,mulasztás: </a:t>
            </a:r>
            <a:r>
              <a:rPr lang="hu-HU" sz="2400" dirty="0"/>
              <a:t>ugyanolyan, mint a „normál „ tanóra – igazolások kérdése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400" dirty="0"/>
              <a:t>Módosítás: évente egyszer jogszabály alapján lehetséges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600" dirty="0"/>
              <a:t>Osztályozóvizsga, beszámolási kötelezettség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79980" y="1602776"/>
            <a:ext cx="580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Kötelezettségek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84" y="274320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621294" y="597567"/>
            <a:ext cx="6589199" cy="670616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Fakultáció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3992" y="2497029"/>
            <a:ext cx="6591985" cy="41366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Ha nincs alaptantárgy</a:t>
            </a:r>
            <a:r>
              <a:rPr lang="hu-HU" sz="8800" dirty="0"/>
              <a:t>: önálló életet él a tantárgy ( pl. kémia, fizika, biológia, földrajz)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Ha van alaptantárgy</a:t>
            </a:r>
            <a:r>
              <a:rPr lang="hu-HU" sz="8800" dirty="0"/>
              <a:t>: az alaptantárggyal egyeztetve az óraszámok arányában állapítják meg az érdemjegyet a tanító kollégák( pl. magyar, történelem, idegen nyelvek, 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Matematika</a:t>
            </a:r>
            <a:r>
              <a:rPr lang="hu-HU" sz="8800" dirty="0"/>
              <a:t>: egyedi helyzetben: </a:t>
            </a:r>
            <a:r>
              <a:rPr lang="hu-HU" sz="7200" dirty="0"/>
              <a:t>egy kézben a heti 5 v 6 tanóra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35672" y="1590218"/>
            <a:ext cx="580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Jegyképzés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50" y="224939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7171" y="284672"/>
            <a:ext cx="7428488" cy="1125674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Osztályozóvizsgák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6007" y="1417927"/>
            <a:ext cx="6591985" cy="48906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/>
              <a:t>Tanulmányok alatti vizsga: </a:t>
            </a:r>
          </a:p>
          <a:p>
            <a:pPr lvl="1">
              <a:spcBef>
                <a:spcPts val="0"/>
              </a:spcBef>
            </a:pPr>
            <a:r>
              <a:rPr lang="hu-HU" sz="2200" dirty="0"/>
              <a:t>jogszabályi előírás: lehetőség biztosítása min. kétszer egy tanévben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/>
              <a:t>Időszakok: ( nálunk)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félévet követő: idén: </a:t>
            </a:r>
            <a:r>
              <a:rPr lang="hu-HU" sz="2000" b="1" dirty="0"/>
              <a:t>február 4</a:t>
            </a:r>
            <a:r>
              <a:rPr lang="hu-HU" sz="2000" dirty="0"/>
              <a:t>. (kedd)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Jelentkezés </a:t>
            </a:r>
            <a:r>
              <a:rPr lang="hu-HU" sz="1800" b="1" dirty="0">
                <a:solidFill>
                  <a:srgbClr val="FF0000"/>
                </a:solidFill>
              </a:rPr>
              <a:t>: január 30. csütörtökig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Tavaszi: </a:t>
            </a:r>
            <a:r>
              <a:rPr lang="hu-HU" sz="2000" b="1" dirty="0"/>
              <a:t>április 8-9.(</a:t>
            </a:r>
            <a:r>
              <a:rPr lang="hu-HU" sz="2000" dirty="0"/>
              <a:t>kedd-szerda)- előrehozott érettségihez ez is bőven elég!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Tanévzáráskor: legkésőbb június eleje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Speciális esetek!!</a:t>
            </a:r>
          </a:p>
          <a:p>
            <a:pPr marL="457200" lvl="1" indent="0">
              <a:spcBef>
                <a:spcPts val="0"/>
              </a:spcBef>
              <a:buNone/>
            </a:pPr>
            <a:endParaRPr lang="hu-HU" sz="2400" dirty="0"/>
          </a:p>
          <a:p>
            <a:pPr>
              <a:spcBef>
                <a:spcPts val="0"/>
              </a:spcBef>
            </a:pPr>
            <a:r>
              <a:rPr lang="hu-HU" sz="2400" dirty="0"/>
              <a:t>Jelentkezés: külön nyomtatványon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honlapon is fent van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19" y="4330265"/>
            <a:ext cx="989167" cy="19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427310" y="815509"/>
            <a:ext cx="7045050" cy="1280890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Osztályozóvizsgák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5791" y="2096399"/>
            <a:ext cx="6591985" cy="37776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b="1" dirty="0"/>
              <a:t>Az érintettek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Külföldön tanulók ( félévre, tanévre)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3000" dirty="0">
                <a:solidFill>
                  <a:srgbClr val="FF0000"/>
                </a:solidFill>
              </a:rPr>
              <a:t>Előrehozott érettségire jelentkezők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Egyéni tanrend alapján tanulók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Fakultációt váltók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Sok hiányzással rendelkezők ( jogszabályi keretek, 30%-nál magasabb hiányzás)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6" y="4448343"/>
            <a:ext cx="989167" cy="19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681" y="337915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/>
              <a:t>Érettségi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4593" y="1467059"/>
            <a:ext cx="7767376" cy="5134708"/>
          </a:xfrm>
        </p:spPr>
        <p:txBody>
          <a:bodyPr>
            <a:normAutofit fontScale="47500" lnSpcReduction="20000"/>
          </a:bodyPr>
          <a:lstStyle/>
          <a:p>
            <a:r>
              <a:rPr lang="hu-HU" sz="6200" b="1" dirty="0"/>
              <a:t>Időszakok</a:t>
            </a:r>
          </a:p>
          <a:p>
            <a:pPr lvl="1"/>
            <a:r>
              <a:rPr lang="hu-HU" sz="5000" dirty="0"/>
              <a:t>Tavaszi</a:t>
            </a:r>
          </a:p>
          <a:p>
            <a:pPr lvl="1"/>
            <a:r>
              <a:rPr lang="hu-HU" sz="5000" dirty="0"/>
              <a:t>Őszi</a:t>
            </a:r>
          </a:p>
          <a:p>
            <a:r>
              <a:rPr lang="hu-HU" sz="6100" b="1" dirty="0"/>
              <a:t>Tantárgyak</a:t>
            </a:r>
          </a:p>
          <a:p>
            <a:pPr lvl="1"/>
            <a:r>
              <a:rPr lang="hu-HU" sz="5000" dirty="0"/>
              <a:t>Kötelező</a:t>
            </a:r>
          </a:p>
          <a:p>
            <a:pPr lvl="1"/>
            <a:r>
              <a:rPr lang="hu-HU" sz="5000" dirty="0"/>
              <a:t>Szabadon választott</a:t>
            </a:r>
          </a:p>
          <a:p>
            <a:r>
              <a:rPr lang="hu-HU" sz="6100" b="1" dirty="0"/>
              <a:t>Fajták</a:t>
            </a:r>
          </a:p>
          <a:p>
            <a:pPr lvl="1"/>
            <a:r>
              <a:rPr lang="hu-HU" sz="5000" b="1" dirty="0"/>
              <a:t>Rendes</a:t>
            </a:r>
          </a:p>
          <a:p>
            <a:pPr lvl="1"/>
            <a:r>
              <a:rPr lang="hu-HU" sz="5000" b="1" dirty="0"/>
              <a:t>Előrehozott</a:t>
            </a:r>
          </a:p>
          <a:p>
            <a:pPr lvl="1"/>
            <a:r>
              <a:rPr lang="hu-HU" sz="5000" b="1" dirty="0"/>
              <a:t>Szintemelő</a:t>
            </a:r>
          </a:p>
          <a:p>
            <a:pPr lvl="1"/>
            <a:r>
              <a:rPr lang="hu-HU" sz="5000" dirty="0"/>
              <a:t>Ismétlő/javító/kiegészítő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0" y="4547611"/>
            <a:ext cx="2763829" cy="15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9223" y="418423"/>
            <a:ext cx="6589199" cy="1280890"/>
          </a:xfrm>
        </p:spPr>
        <p:txBody>
          <a:bodyPr>
            <a:normAutofit/>
          </a:bodyPr>
          <a:lstStyle/>
          <a:p>
            <a:r>
              <a:rPr lang="hu-HU" sz="5400" b="1" dirty="0"/>
              <a:t>Érettségi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5028" y="1964034"/>
            <a:ext cx="7897588" cy="3714304"/>
          </a:xfrm>
        </p:spPr>
        <p:txBody>
          <a:bodyPr>
            <a:normAutofit/>
          </a:bodyPr>
          <a:lstStyle/>
          <a:p>
            <a:r>
              <a:rPr lang="hu-HU" sz="2900" b="1" dirty="0"/>
              <a:t>Szintek</a:t>
            </a:r>
          </a:p>
          <a:p>
            <a:pPr lvl="1"/>
            <a:r>
              <a:rPr lang="hu-HU" sz="2400" dirty="0"/>
              <a:t>Közép</a:t>
            </a:r>
          </a:p>
          <a:p>
            <a:pPr lvl="1"/>
            <a:r>
              <a:rPr lang="hu-HU" sz="2400" dirty="0"/>
              <a:t>Emelt</a:t>
            </a:r>
          </a:p>
          <a:p>
            <a:r>
              <a:rPr lang="hu-HU" sz="2900" b="1" dirty="0"/>
              <a:t>Jelentkezés</a:t>
            </a:r>
          </a:p>
          <a:p>
            <a:pPr lvl="1"/>
            <a:r>
              <a:rPr lang="hu-HU" sz="2400" dirty="0"/>
              <a:t>Jelentkezési lap: </a:t>
            </a:r>
            <a:r>
              <a:rPr lang="hu-HU" sz="1800" dirty="0"/>
              <a:t>törzslapkivonatok+ személyes adatok</a:t>
            </a:r>
          </a:p>
          <a:p>
            <a:pPr lvl="1"/>
            <a:r>
              <a:rPr lang="hu-HU" sz="2400" dirty="0"/>
              <a:t>Határidő: 2025. február 15</a:t>
            </a:r>
            <a:r>
              <a:rPr lang="hu-HU" dirty="0"/>
              <a:t>.</a:t>
            </a:r>
          </a:p>
          <a:p>
            <a:pPr lvl="1"/>
            <a:r>
              <a:rPr lang="hu-HU" sz="2400" dirty="0"/>
              <a:t>Iskolai segítséggel intézzük itt helyben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50140" y="6189786"/>
            <a:ext cx="568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400" b="1" dirty="0" err="1">
                <a:solidFill>
                  <a:srgbClr val="FF0000"/>
                </a:solidFill>
              </a:rPr>
              <a:t>www.oktatas.hu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71" y="2372582"/>
            <a:ext cx="2763829" cy="15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1823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4626</TotalTime>
  <Words>2733</Words>
  <Application>Microsoft Office PowerPoint</Application>
  <PresentationFormat>Diavetítés a képernyőre (4:3 oldalarány)</PresentationFormat>
  <Paragraphs>680</Paragraphs>
  <Slides>35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Garamond</vt:lpstr>
      <vt:lpstr>Times New Roman</vt:lpstr>
      <vt:lpstr>Wingdings 3</vt:lpstr>
      <vt:lpstr>Szálak</vt:lpstr>
      <vt:lpstr>Jelentkezz!</vt:lpstr>
      <vt:lpstr>Amiről szót ejtünk…</vt:lpstr>
      <vt:lpstr>Fakultáció kötelező óraszámba építetten</vt:lpstr>
      <vt:lpstr>Fakultáció</vt:lpstr>
      <vt:lpstr>Fakultáció</vt:lpstr>
      <vt:lpstr>Osztályozóvizsgák</vt:lpstr>
      <vt:lpstr>Osztályozóvizsgák</vt:lpstr>
      <vt:lpstr>Érettségi rendszer</vt:lpstr>
      <vt:lpstr>Érettségi rendszer</vt:lpstr>
      <vt:lpstr>Érettségi 2024- büszkeség</vt:lpstr>
      <vt:lpstr>Érettségi 2024- büszkeség</vt:lpstr>
      <vt:lpstr>Érettségi eredmények értékelése</vt:lpstr>
      <vt:lpstr>Előrehozott vizsgák 278/2019 ( XI.21) Korm.rend. </vt:lpstr>
      <vt:lpstr>Érettségi követelmények változása / 2024</vt:lpstr>
      <vt:lpstr>Érettségi 2024 Fő tárgyak- változások </vt:lpstr>
      <vt:lpstr>Projektmunka,mint újdonság a természettudományos tantárgyaknál</vt:lpstr>
      <vt:lpstr>Irány az egyetem!</vt:lpstr>
      <vt:lpstr>PowerPoint-bemutató</vt:lpstr>
      <vt:lpstr>Pontszámítás 2024-től </vt:lpstr>
      <vt:lpstr>Tanulmányi pontok  (max. 200 pont)</vt:lpstr>
      <vt:lpstr>Tanulmányi pontok  (max. 200 pont)</vt:lpstr>
      <vt:lpstr>Tanulmányi pontok</vt:lpstr>
      <vt:lpstr>Tanulmányi pontok Fakultációs jegyek*</vt:lpstr>
      <vt:lpstr>Érettségi pontok  (max. 200 pont)</vt:lpstr>
      <vt:lpstr>Középszintű eredmény átszámítása</vt:lpstr>
      <vt:lpstr>Intézményi pontok</vt:lpstr>
      <vt:lpstr>Intézményi pontok  (max. 100 pont) </vt:lpstr>
      <vt:lpstr>Egy kis összehasonlítás ( konkrét szakok esetén)</vt:lpstr>
      <vt:lpstr>PPKE, jogi képzés jogász, nincs minimumpont- egy emelt</vt:lpstr>
      <vt:lpstr>BME,informatika képzési terület, mérnökinformatikus, min.pontszám 320 pont- egy emelt</vt:lpstr>
      <vt:lpstr>SE, orvostudomány, általános orvos,   min.pontszám nincs – két emelt</vt:lpstr>
      <vt:lpstr>ELTE, pedagógiai képzés, gyógypedagógia,   min.pontszám 220 pont- nem kell emelt</vt:lpstr>
      <vt:lpstr>Corvinus,alapképzés, gazdálkodási és menedzsment,   min.pontszám 400 pont- egy emelt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Pontok és egyebek</dc:title>
  <dc:creator>Felhasználó</dc:creator>
  <cp:lastModifiedBy>O365 felhasználó</cp:lastModifiedBy>
  <cp:revision>276</cp:revision>
  <cp:lastPrinted>2024-01-11T11:55:42Z</cp:lastPrinted>
  <dcterms:created xsi:type="dcterms:W3CDTF">2016-04-04T10:11:13Z</dcterms:created>
  <dcterms:modified xsi:type="dcterms:W3CDTF">2025-01-14T19:19:54Z</dcterms:modified>
</cp:coreProperties>
</file>