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478" r:id="rId2"/>
    <p:sldId id="480" r:id="rId3"/>
    <p:sldId id="479" r:id="rId4"/>
    <p:sldId id="481" r:id="rId5"/>
    <p:sldId id="482" r:id="rId6"/>
    <p:sldId id="490" r:id="rId7"/>
    <p:sldId id="487" r:id="rId8"/>
    <p:sldId id="488" r:id="rId9"/>
    <p:sldId id="485" r:id="rId10"/>
    <p:sldId id="486" r:id="rId11"/>
    <p:sldId id="489" r:id="rId12"/>
    <p:sldId id="484" r:id="rId13"/>
  </p:sldIdLst>
  <p:sldSz cx="9144000" cy="6858000" type="screen4x3"/>
  <p:notesSz cx="6858000" cy="9144000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Alapértelmezett szakasz" id="{83324239-CAA9-4A3F-A70B-F092C28E02E0}">
          <p14:sldIdLst>
            <p14:sldId id="478"/>
            <p14:sldId id="480"/>
            <p14:sldId id="479"/>
            <p14:sldId id="481"/>
            <p14:sldId id="482"/>
            <p14:sldId id="490"/>
            <p14:sldId id="487"/>
            <p14:sldId id="488"/>
            <p14:sldId id="485"/>
            <p14:sldId id="486"/>
            <p14:sldId id="489"/>
            <p14:sldId id="484"/>
          </p14:sldIdLst>
        </p14:section>
        <p14:section name="Névtelen szakasz" id="{2D20196E-1836-4F2D-9B15-1CD8ED2B9A73}">
          <p14:sldIdLst/>
        </p14:section>
        <p14:section name="Névtelen szakasz" id="{60DA417A-DFF9-4926-B58E-72B93F4F047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A50021"/>
    <a:srgbClr val="CC3300"/>
    <a:srgbClr val="FF99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Közepesen sötét stílus 2 – 2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639" autoAdjust="0"/>
    <p:restoredTop sz="93606" autoAdjust="0"/>
  </p:normalViewPr>
  <p:slideViewPr>
    <p:cSldViewPr>
      <p:cViewPr varScale="1">
        <p:scale>
          <a:sx n="72" d="100"/>
          <a:sy n="72" d="100"/>
        </p:scale>
        <p:origin x="-82" y="-1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hu-HU" altLang="hu-HU" dirty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hu-HU" altLang="hu-HU" dirty="0"/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hu-HU" altLang="hu-HU" dirty="0"/>
          </a:p>
        </p:txBody>
      </p:sp>
      <p:sp>
        <p:nvSpPr>
          <p:cNvPr id="532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A24C741A-3552-47D5-BB92-E7DEDF4DB370}" type="slidenum">
              <a:rPr lang="hu-HU" altLang="hu-HU"/>
              <a:pPr>
                <a:defRPr/>
              </a:pPr>
              <a:t>‹#›</a:t>
            </a:fld>
            <a:endParaRPr lang="hu-HU" altLang="hu-HU" dirty="0"/>
          </a:p>
        </p:txBody>
      </p:sp>
    </p:spTree>
    <p:extLst>
      <p:ext uri="{BB962C8B-B14F-4D97-AF65-F5344CB8AC3E}">
        <p14:creationId xmlns:p14="http://schemas.microsoft.com/office/powerpoint/2010/main" val="10300610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 dirty="0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9D5E41-9156-417F-879E-1689A980D359}" type="datetimeFigureOut">
              <a:rPr lang="hu-HU" smtClean="0"/>
              <a:t>2020.02.09.</a:t>
            </a:fld>
            <a:endParaRPr lang="hu-HU" dirty="0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 dirty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1C1A33-1C19-416F-A179-BB6E7C44A5C5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076523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95B9B8-C4C8-4B01-9BF5-D0E2C5A883FA}" type="slidenum">
              <a:rPr lang="hu-HU" altLang="hu-HU"/>
              <a:pPr>
                <a:defRPr/>
              </a:pPr>
              <a:t>‹#›</a:t>
            </a:fld>
            <a:endParaRPr lang="hu-HU" altLang="hu-HU" dirty="0"/>
          </a:p>
        </p:txBody>
      </p:sp>
    </p:spTree>
    <p:extLst>
      <p:ext uri="{BB962C8B-B14F-4D97-AF65-F5344CB8AC3E}">
        <p14:creationId xmlns:p14="http://schemas.microsoft.com/office/powerpoint/2010/main" val="3538389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03D21C-0347-4AFA-B5C7-305E4C7B5F39}" type="slidenum">
              <a:rPr lang="hu-HU" altLang="hu-HU"/>
              <a:pPr>
                <a:defRPr/>
              </a:pPr>
              <a:t>‹#›</a:t>
            </a:fld>
            <a:endParaRPr lang="hu-HU" altLang="hu-HU" dirty="0"/>
          </a:p>
        </p:txBody>
      </p:sp>
    </p:spTree>
    <p:extLst>
      <p:ext uri="{BB962C8B-B14F-4D97-AF65-F5344CB8AC3E}">
        <p14:creationId xmlns:p14="http://schemas.microsoft.com/office/powerpoint/2010/main" val="1690468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5607B4-6FEF-4456-B3EE-444B0ADEFF39}" type="slidenum">
              <a:rPr lang="hu-HU" altLang="hu-HU"/>
              <a:pPr>
                <a:defRPr/>
              </a:pPr>
              <a:t>‹#›</a:t>
            </a:fld>
            <a:endParaRPr lang="hu-HU" altLang="hu-HU" dirty="0"/>
          </a:p>
        </p:txBody>
      </p:sp>
    </p:spTree>
    <p:extLst>
      <p:ext uri="{BB962C8B-B14F-4D97-AF65-F5344CB8AC3E}">
        <p14:creationId xmlns:p14="http://schemas.microsoft.com/office/powerpoint/2010/main" val="21472301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Cím és tábláz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áblázat helye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hu-HU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4B9FCA-AE74-47A3-9303-3F90452F593B}" type="slidenum">
              <a:rPr lang="hu-HU" altLang="hu-HU"/>
              <a:pPr>
                <a:defRPr/>
              </a:pPr>
              <a:t>‹#›</a:t>
            </a:fld>
            <a:endParaRPr lang="hu-HU" altLang="hu-HU" dirty="0"/>
          </a:p>
        </p:txBody>
      </p:sp>
    </p:spTree>
    <p:extLst>
      <p:ext uri="{BB962C8B-B14F-4D97-AF65-F5344CB8AC3E}">
        <p14:creationId xmlns:p14="http://schemas.microsoft.com/office/powerpoint/2010/main" val="1975387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Cím, szöveg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A76CFD-8F63-4DB3-8C13-925ACC537EE4}" type="slidenum">
              <a:rPr lang="hu-HU" altLang="hu-HU"/>
              <a:pPr>
                <a:defRPr/>
              </a:pPr>
              <a:t>‹#›</a:t>
            </a:fld>
            <a:endParaRPr lang="hu-HU" altLang="hu-HU" dirty="0"/>
          </a:p>
        </p:txBody>
      </p:sp>
    </p:spTree>
    <p:extLst>
      <p:ext uri="{BB962C8B-B14F-4D97-AF65-F5344CB8AC3E}">
        <p14:creationId xmlns:p14="http://schemas.microsoft.com/office/powerpoint/2010/main" val="1872142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10986-838E-4494-80DD-4629A3349337}" type="slidenum">
              <a:rPr lang="hu-HU" altLang="hu-HU"/>
              <a:pPr>
                <a:defRPr/>
              </a:pPr>
              <a:t>‹#›</a:t>
            </a:fld>
            <a:endParaRPr lang="hu-HU" altLang="hu-HU" dirty="0"/>
          </a:p>
        </p:txBody>
      </p:sp>
    </p:spTree>
    <p:extLst>
      <p:ext uri="{BB962C8B-B14F-4D97-AF65-F5344CB8AC3E}">
        <p14:creationId xmlns:p14="http://schemas.microsoft.com/office/powerpoint/2010/main" val="2654972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5EA82D-9528-4674-B3A2-81A106DDA48A}" type="slidenum">
              <a:rPr lang="hu-HU" altLang="hu-HU"/>
              <a:pPr>
                <a:defRPr/>
              </a:pPr>
              <a:t>‹#›</a:t>
            </a:fld>
            <a:endParaRPr lang="hu-HU" altLang="hu-HU" dirty="0"/>
          </a:p>
        </p:txBody>
      </p:sp>
    </p:spTree>
    <p:extLst>
      <p:ext uri="{BB962C8B-B14F-4D97-AF65-F5344CB8AC3E}">
        <p14:creationId xmlns:p14="http://schemas.microsoft.com/office/powerpoint/2010/main" val="17559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EDCEA3-2521-4C51-B45D-716EC10F77EE}" type="slidenum">
              <a:rPr lang="hu-HU" altLang="hu-HU"/>
              <a:pPr>
                <a:defRPr/>
              </a:pPr>
              <a:t>‹#›</a:t>
            </a:fld>
            <a:endParaRPr lang="hu-HU" altLang="hu-HU" dirty="0"/>
          </a:p>
        </p:txBody>
      </p:sp>
    </p:spTree>
    <p:extLst>
      <p:ext uri="{BB962C8B-B14F-4D97-AF65-F5344CB8AC3E}">
        <p14:creationId xmlns:p14="http://schemas.microsoft.com/office/powerpoint/2010/main" val="744842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D0B983-C569-4CE3-AD95-C838EC1E63C4}" type="slidenum">
              <a:rPr lang="hu-HU" altLang="hu-HU"/>
              <a:pPr>
                <a:defRPr/>
              </a:pPr>
              <a:t>‹#›</a:t>
            </a:fld>
            <a:endParaRPr lang="hu-HU" altLang="hu-HU" dirty="0"/>
          </a:p>
        </p:txBody>
      </p:sp>
    </p:spTree>
    <p:extLst>
      <p:ext uri="{BB962C8B-B14F-4D97-AF65-F5344CB8AC3E}">
        <p14:creationId xmlns:p14="http://schemas.microsoft.com/office/powerpoint/2010/main" val="481338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320BED-590E-4353-BEEE-0589E9BD063A}" type="slidenum">
              <a:rPr lang="hu-HU" altLang="hu-HU"/>
              <a:pPr>
                <a:defRPr/>
              </a:pPr>
              <a:t>‹#›</a:t>
            </a:fld>
            <a:endParaRPr lang="hu-HU" altLang="hu-HU" dirty="0"/>
          </a:p>
        </p:txBody>
      </p:sp>
    </p:spTree>
    <p:extLst>
      <p:ext uri="{BB962C8B-B14F-4D97-AF65-F5344CB8AC3E}">
        <p14:creationId xmlns:p14="http://schemas.microsoft.com/office/powerpoint/2010/main" val="3811582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32DB38-9794-4DFB-B3A4-DCFF08004269}" type="slidenum">
              <a:rPr lang="hu-HU" altLang="hu-HU"/>
              <a:pPr>
                <a:defRPr/>
              </a:pPr>
              <a:t>‹#›</a:t>
            </a:fld>
            <a:endParaRPr lang="hu-HU" altLang="hu-HU" dirty="0"/>
          </a:p>
        </p:txBody>
      </p:sp>
    </p:spTree>
    <p:extLst>
      <p:ext uri="{BB962C8B-B14F-4D97-AF65-F5344CB8AC3E}">
        <p14:creationId xmlns:p14="http://schemas.microsoft.com/office/powerpoint/2010/main" val="2723000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4BFFD8-CC95-49EF-B0F6-18EF6FFA85D3}" type="slidenum">
              <a:rPr lang="hu-HU" altLang="hu-HU"/>
              <a:pPr>
                <a:defRPr/>
              </a:pPr>
              <a:t>‹#›</a:t>
            </a:fld>
            <a:endParaRPr lang="hu-HU" altLang="hu-HU" dirty="0"/>
          </a:p>
        </p:txBody>
      </p:sp>
    </p:spTree>
    <p:extLst>
      <p:ext uri="{BB962C8B-B14F-4D97-AF65-F5344CB8AC3E}">
        <p14:creationId xmlns:p14="http://schemas.microsoft.com/office/powerpoint/2010/main" val="281494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 dirty="0" smtClean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9107A7-BAAD-45F0-8D56-78B789A80EF4}" type="slidenum">
              <a:rPr lang="hu-HU" altLang="hu-HU"/>
              <a:pPr>
                <a:defRPr/>
              </a:pPr>
              <a:t>‹#›</a:t>
            </a:fld>
            <a:endParaRPr lang="hu-HU" altLang="hu-HU" dirty="0"/>
          </a:p>
        </p:txBody>
      </p:sp>
    </p:spTree>
    <p:extLst>
      <p:ext uri="{BB962C8B-B14F-4D97-AF65-F5344CB8AC3E}">
        <p14:creationId xmlns:p14="http://schemas.microsoft.com/office/powerpoint/2010/main" val="2694383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Mintaszöveg szerkesztése</a:t>
            </a:r>
          </a:p>
          <a:p>
            <a:pPr lvl="1"/>
            <a:r>
              <a:rPr lang="hu-HU" altLang="hu-HU" smtClean="0"/>
              <a:t>Második szint</a:t>
            </a:r>
          </a:p>
          <a:p>
            <a:pPr lvl="2"/>
            <a:r>
              <a:rPr lang="hu-HU" altLang="hu-HU" smtClean="0"/>
              <a:t>Harmadik szint</a:t>
            </a:r>
          </a:p>
          <a:p>
            <a:pPr lvl="3"/>
            <a:r>
              <a:rPr lang="hu-HU" altLang="hu-HU" smtClean="0"/>
              <a:t>Negyedik szint</a:t>
            </a:r>
          </a:p>
          <a:p>
            <a:pPr lvl="4"/>
            <a:r>
              <a:rPr lang="hu-HU" altLang="hu-HU" smtClean="0"/>
              <a:t>Ötödik szint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hu-HU" altLang="hu-H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hu-HU" altLang="hu-H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BE31A4FB-7231-4C05-A362-D70338535F90}" type="slidenum">
              <a:rPr lang="hu-HU" altLang="hu-HU"/>
              <a:pPr>
                <a:defRPr/>
              </a:pPr>
              <a:t>‹#›</a:t>
            </a:fld>
            <a:endParaRPr lang="hu-HU" altLang="hu-H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solidFill>
                  <a:schemeClr val="bg1"/>
                </a:solidFill>
              </a:rPr>
              <a:t>Esszéírás (rövid esszé)</a:t>
            </a: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hu-HU" dirty="0" smtClean="0">
                <a:solidFill>
                  <a:schemeClr val="bg1"/>
                </a:solidFill>
              </a:rPr>
              <a:t>konkrét, lehatárolt téma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u-HU" dirty="0" smtClean="0">
                <a:solidFill>
                  <a:schemeClr val="bg1"/>
                </a:solidFill>
              </a:rPr>
              <a:t> meghatározott terjedelem (16 sor)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u-HU" dirty="0" smtClean="0">
                <a:solidFill>
                  <a:schemeClr val="bg1"/>
                </a:solidFill>
              </a:rPr>
              <a:t>szempontok (kompetenciák):</a:t>
            </a:r>
            <a:r>
              <a:rPr lang="hu-HU" dirty="0">
                <a:solidFill>
                  <a:schemeClr val="bg1"/>
                </a:solidFill>
              </a:rPr>
              <a:t/>
            </a:r>
            <a:br>
              <a:rPr lang="hu-HU" dirty="0">
                <a:solidFill>
                  <a:schemeClr val="bg1"/>
                </a:solidFill>
              </a:rPr>
            </a:br>
            <a:r>
              <a:rPr lang="hu-HU" dirty="0" smtClean="0">
                <a:solidFill>
                  <a:schemeClr val="bg1"/>
                </a:solidFill>
              </a:rPr>
              <a:t>Tájékozódás térben és időben</a:t>
            </a:r>
            <a:br>
              <a:rPr lang="hu-HU" dirty="0" smtClean="0">
                <a:solidFill>
                  <a:schemeClr val="bg1"/>
                </a:solidFill>
              </a:rPr>
            </a:br>
            <a:r>
              <a:rPr lang="hu-HU" dirty="0" smtClean="0">
                <a:solidFill>
                  <a:schemeClr val="bg1"/>
                </a:solidFill>
              </a:rPr>
              <a:t>Kommunikáció</a:t>
            </a:r>
            <a:r>
              <a:rPr lang="hu-HU" dirty="0">
                <a:solidFill>
                  <a:schemeClr val="bg1"/>
                </a:solidFill>
              </a:rPr>
              <a:t>, a szaknyelv </a:t>
            </a:r>
            <a:r>
              <a:rPr lang="hu-HU" dirty="0" smtClean="0">
                <a:solidFill>
                  <a:schemeClr val="bg1"/>
                </a:solidFill>
              </a:rPr>
              <a:t>alkalmazása</a:t>
            </a:r>
            <a:br>
              <a:rPr lang="hu-HU" dirty="0" smtClean="0">
                <a:solidFill>
                  <a:schemeClr val="bg1"/>
                </a:solidFill>
              </a:rPr>
            </a:br>
            <a:r>
              <a:rPr lang="hu-HU" dirty="0" smtClean="0">
                <a:solidFill>
                  <a:schemeClr val="bg1"/>
                </a:solidFill>
              </a:rPr>
              <a:t>Forráshasználat (1 forrás)</a:t>
            </a:r>
            <a:br>
              <a:rPr lang="hu-HU" dirty="0" smtClean="0">
                <a:solidFill>
                  <a:schemeClr val="bg1"/>
                </a:solidFill>
              </a:rPr>
            </a:br>
            <a:r>
              <a:rPr lang="hu-HU" dirty="0" smtClean="0">
                <a:solidFill>
                  <a:schemeClr val="bg1"/>
                </a:solidFill>
              </a:rPr>
              <a:t>Eseményeket alakító tényezők feltárása + kritikai </a:t>
            </a:r>
            <a:r>
              <a:rPr lang="hu-HU" dirty="0">
                <a:solidFill>
                  <a:schemeClr val="bg1"/>
                </a:solidFill>
              </a:rPr>
              <a:t>és </a:t>
            </a:r>
            <a:r>
              <a:rPr lang="hu-HU" dirty="0" smtClean="0">
                <a:solidFill>
                  <a:schemeClr val="bg1"/>
                </a:solidFill>
              </a:rPr>
              <a:t>problémaközpontú gondolkodás</a:t>
            </a:r>
            <a:br>
              <a:rPr lang="hu-HU" dirty="0" smtClean="0">
                <a:solidFill>
                  <a:schemeClr val="bg1"/>
                </a:solidFill>
              </a:rPr>
            </a:br>
            <a:r>
              <a:rPr lang="hu-HU" dirty="0" smtClean="0">
                <a:solidFill>
                  <a:schemeClr val="bg1"/>
                </a:solidFill>
              </a:rPr>
              <a:t>Feladatmegértés (formális)</a:t>
            </a:r>
          </a:p>
        </p:txBody>
      </p:sp>
    </p:spTree>
    <p:extLst>
      <p:ext uri="{BB962C8B-B14F-4D97-AF65-F5344CB8AC3E}">
        <p14:creationId xmlns:p14="http://schemas.microsoft.com/office/powerpoint/2010/main" val="22072672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1143000"/>
          </a:xfrm>
        </p:spPr>
        <p:txBody>
          <a:bodyPr/>
          <a:lstStyle/>
          <a:p>
            <a:r>
              <a:rPr lang="hu-HU" b="1" dirty="0">
                <a:solidFill>
                  <a:schemeClr val="bg1"/>
                </a:solidFill>
              </a:rPr>
              <a:t>Eseményeket alakító tényezők feltárása I. </a:t>
            </a:r>
            <a:r>
              <a:rPr lang="hu-HU" b="1" dirty="0" smtClean="0">
                <a:solidFill>
                  <a:schemeClr val="bg1"/>
                </a:solidFill>
              </a:rPr>
              <a:t>(</a:t>
            </a:r>
            <a:r>
              <a:rPr lang="hu-HU" b="1" dirty="0" smtClean="0">
                <a:solidFill>
                  <a:schemeClr val="bg1"/>
                </a:solidFill>
              </a:rPr>
              <a:t>0-3 </a:t>
            </a:r>
            <a:r>
              <a:rPr lang="hu-HU" b="1" dirty="0">
                <a:solidFill>
                  <a:schemeClr val="bg1"/>
                </a:solidFill>
              </a:rPr>
              <a:t>pont) </a:t>
            </a: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4" name="Tartalom helye 2"/>
          <p:cNvSpPr txBox="1">
            <a:spLocks/>
          </p:cNvSpPr>
          <p:nvPr/>
        </p:nvSpPr>
        <p:spPr bwMode="auto">
          <a:xfrm>
            <a:off x="395536" y="1556792"/>
            <a:ext cx="8615808" cy="4536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hu-HU" b="1" dirty="0" smtClean="0">
                <a:solidFill>
                  <a:schemeClr val="bg1"/>
                </a:solidFill>
              </a:rPr>
              <a:t>E1 </a:t>
            </a:r>
            <a:r>
              <a:rPr lang="hu-HU" i="1" u="sng" dirty="0">
                <a:solidFill>
                  <a:schemeClr val="bg1"/>
                </a:solidFill>
              </a:rPr>
              <a:t>Rögzíti</a:t>
            </a:r>
            <a:r>
              <a:rPr lang="hu-HU" dirty="0">
                <a:solidFill>
                  <a:schemeClr val="bg1"/>
                </a:solidFill>
              </a:rPr>
              <a:t>, hogy a kereszténységnek a Római Birodalom első évszázadaiban/a IV. század legelején szembe kellett néznie az üldözéssel, és </a:t>
            </a:r>
            <a:r>
              <a:rPr lang="hu-HU" i="1" u="sng" dirty="0">
                <a:solidFill>
                  <a:schemeClr val="bg1"/>
                </a:solidFill>
              </a:rPr>
              <a:t>megállapítja</a:t>
            </a:r>
            <a:r>
              <a:rPr lang="hu-HU" dirty="0">
                <a:solidFill>
                  <a:schemeClr val="bg1"/>
                </a:solidFill>
              </a:rPr>
              <a:t>, hogy mindennek ellenére a keresztények száma folyamatosan növekedett; </a:t>
            </a:r>
            <a:r>
              <a:rPr lang="hu-HU" i="1" dirty="0">
                <a:solidFill>
                  <a:schemeClr val="bg1"/>
                </a:solidFill>
              </a:rPr>
              <a:t>vagy </a:t>
            </a:r>
            <a:r>
              <a:rPr lang="hu-HU" dirty="0">
                <a:solidFill>
                  <a:schemeClr val="bg1"/>
                </a:solidFill>
              </a:rPr>
              <a:t>megnevezi ennek valamely okát (pl. császárkultusz megtagadása) </a:t>
            </a:r>
            <a:r>
              <a:rPr lang="hu-HU" i="1" dirty="0">
                <a:solidFill>
                  <a:schemeClr val="bg1"/>
                </a:solidFill>
              </a:rPr>
              <a:t>vagy </a:t>
            </a:r>
            <a:r>
              <a:rPr lang="hu-HU" dirty="0">
                <a:solidFill>
                  <a:schemeClr val="bg1"/>
                </a:solidFill>
              </a:rPr>
              <a:t>megállapítja az üldözés valamely jellegzetességét (polgárjog elvesztése, kínzások, vértanúság</a:t>
            </a:r>
            <a:r>
              <a:rPr lang="hu-HU" dirty="0" smtClean="0">
                <a:solidFill>
                  <a:schemeClr val="bg1"/>
                </a:solidFill>
              </a:rPr>
              <a:t>);</a:t>
            </a:r>
            <a:endParaRPr lang="hu-H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55906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1143000"/>
          </a:xfrm>
        </p:spPr>
        <p:txBody>
          <a:bodyPr/>
          <a:lstStyle/>
          <a:p>
            <a:r>
              <a:rPr lang="hu-HU" b="1" dirty="0" smtClean="0">
                <a:solidFill>
                  <a:schemeClr val="bg1"/>
                </a:solidFill>
              </a:rPr>
              <a:t>Eseményeket alakító tényezők feltárása</a:t>
            </a:r>
            <a:r>
              <a:rPr lang="hu-HU" b="1" dirty="0">
                <a:solidFill>
                  <a:schemeClr val="bg1"/>
                </a:solidFill>
              </a:rPr>
              <a:t> </a:t>
            </a:r>
            <a:r>
              <a:rPr lang="hu-HU" b="1" dirty="0" smtClean="0">
                <a:solidFill>
                  <a:schemeClr val="bg1"/>
                </a:solidFill>
              </a:rPr>
              <a:t>II. </a:t>
            </a:r>
            <a:r>
              <a:rPr lang="hu-HU" b="1" dirty="0">
                <a:solidFill>
                  <a:schemeClr val="bg1"/>
                </a:solidFill>
              </a:rPr>
              <a:t>(</a:t>
            </a:r>
            <a:r>
              <a:rPr lang="hu-HU" b="1" dirty="0" smtClean="0">
                <a:solidFill>
                  <a:schemeClr val="bg1"/>
                </a:solidFill>
              </a:rPr>
              <a:t>0-3 pont) </a:t>
            </a:r>
            <a:endParaRPr lang="hu-HU" b="1" dirty="0">
              <a:solidFill>
                <a:schemeClr val="bg1"/>
              </a:solidFill>
            </a:endParaRPr>
          </a:p>
        </p:txBody>
      </p:sp>
      <p:sp>
        <p:nvSpPr>
          <p:cNvPr id="4" name="Tartalom helye 2"/>
          <p:cNvSpPr txBox="1">
            <a:spLocks/>
          </p:cNvSpPr>
          <p:nvPr/>
        </p:nvSpPr>
        <p:spPr bwMode="auto">
          <a:xfrm>
            <a:off x="395536" y="1772816"/>
            <a:ext cx="8615808" cy="4536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hu-HU" b="1" dirty="0" smtClean="0">
                <a:solidFill>
                  <a:schemeClr val="bg1"/>
                </a:solidFill>
              </a:rPr>
              <a:t>E2 </a:t>
            </a:r>
            <a:r>
              <a:rPr lang="hu-HU" i="1" u="sng" dirty="0">
                <a:solidFill>
                  <a:schemeClr val="bg1"/>
                </a:solidFill>
              </a:rPr>
              <a:t>Rögzíti</a:t>
            </a:r>
            <a:r>
              <a:rPr lang="hu-HU" dirty="0">
                <a:solidFill>
                  <a:schemeClr val="bg1"/>
                </a:solidFill>
              </a:rPr>
              <a:t>, hogy a IV. század végén a kereszténység államvallás lett (Nagy </a:t>
            </a:r>
            <a:r>
              <a:rPr lang="hu-HU" dirty="0" err="1">
                <a:solidFill>
                  <a:schemeClr val="bg1"/>
                </a:solidFill>
              </a:rPr>
              <a:t>Theodosius</a:t>
            </a:r>
            <a:r>
              <a:rPr lang="hu-HU" dirty="0">
                <a:solidFill>
                  <a:schemeClr val="bg1"/>
                </a:solidFill>
              </a:rPr>
              <a:t>), és </a:t>
            </a:r>
            <a:r>
              <a:rPr lang="hu-HU" i="1" u="sng" dirty="0">
                <a:solidFill>
                  <a:schemeClr val="bg1"/>
                </a:solidFill>
              </a:rPr>
              <a:t>megállapítja</a:t>
            </a:r>
            <a:r>
              <a:rPr lang="hu-HU" dirty="0">
                <a:solidFill>
                  <a:schemeClr val="bg1"/>
                </a:solidFill>
              </a:rPr>
              <a:t>, hogy ezzel párhuzamosan betiltották a pogány kultuszokat (pl. olimpia) </a:t>
            </a:r>
            <a:r>
              <a:rPr lang="hu-HU" i="1" dirty="0">
                <a:solidFill>
                  <a:schemeClr val="bg1"/>
                </a:solidFill>
              </a:rPr>
              <a:t>vagy </a:t>
            </a:r>
            <a:r>
              <a:rPr lang="hu-HU" dirty="0">
                <a:solidFill>
                  <a:schemeClr val="bg1"/>
                </a:solidFill>
              </a:rPr>
              <a:t>ekkor (az I. konstantinápolyi zsinaton erősítették meg a 325-ben kiadott hitvallást, amelyet a birodalom polgárainak követnie kellett </a:t>
            </a:r>
            <a:r>
              <a:rPr lang="hu-HU" i="1" dirty="0">
                <a:solidFill>
                  <a:schemeClr val="bg1"/>
                </a:solidFill>
              </a:rPr>
              <a:t>vagy </a:t>
            </a:r>
            <a:r>
              <a:rPr lang="hu-HU" dirty="0">
                <a:solidFill>
                  <a:schemeClr val="bg1"/>
                </a:solidFill>
              </a:rPr>
              <a:t>a zsidó vallást megtűrték</a:t>
            </a:r>
          </a:p>
          <a:p>
            <a:endParaRPr lang="hu-HU" dirty="0">
              <a:solidFill>
                <a:schemeClr val="bg1"/>
              </a:solidFill>
            </a:endParaRPr>
          </a:p>
          <a:p>
            <a:pPr marL="0" indent="0">
              <a:buFontTx/>
              <a:buNone/>
            </a:pPr>
            <a:endParaRPr lang="hu-HU" kern="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73396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solidFill>
                  <a:schemeClr val="bg1"/>
                </a:solidFill>
              </a:rPr>
              <a:t>Feladatmegértés (0-2)</a:t>
            </a: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7504" y="1556792"/>
            <a:ext cx="8928992" cy="4525963"/>
          </a:xfrm>
        </p:spPr>
        <p:txBody>
          <a:bodyPr/>
          <a:lstStyle/>
          <a:p>
            <a:pPr marL="0" indent="0">
              <a:buNone/>
            </a:pPr>
            <a:r>
              <a:rPr lang="hu-HU" sz="2800" b="1" strike="sngStrike" dirty="0">
                <a:solidFill>
                  <a:schemeClr val="bg1"/>
                </a:solidFill>
              </a:rPr>
              <a:t>Feladatmegértés (0-2)</a:t>
            </a:r>
            <a:r>
              <a:rPr lang="hu-HU" sz="2800" strike="sngStrike" dirty="0">
                <a:solidFill>
                  <a:schemeClr val="bg1"/>
                </a:solidFill>
              </a:rPr>
              <a:t>A vizsgázó a kereszténység és a Római Birodalom IV. századi viszonyának bemutatására, ill. elemzésére összpontosít. A válasz a források felhasználásával lényegi összefüggésekre utal (a kereszténység helyzetében bekövetkező változásokat összefüggésbe hozza a római állam magatartásának változásával</a:t>
            </a:r>
            <a:r>
              <a:rPr lang="hu-HU" sz="2800" strike="sngStrike" dirty="0" smtClean="0">
                <a:solidFill>
                  <a:schemeClr val="bg1"/>
                </a:solidFill>
              </a:rPr>
              <a:t>).</a:t>
            </a:r>
          </a:p>
          <a:p>
            <a:pPr marL="0" indent="0">
              <a:buNone/>
            </a:pPr>
            <a:endParaRPr lang="hu-HU" sz="28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hu-HU" sz="2800" b="1" dirty="0" smtClean="0">
                <a:solidFill>
                  <a:schemeClr val="bg1"/>
                </a:solidFill>
              </a:rPr>
              <a:t>Formalitás!!! 5-9 F+E pont</a:t>
            </a:r>
            <a:r>
              <a:rPr lang="hu-HU" sz="2800" b="1" dirty="0" smtClean="0">
                <a:solidFill>
                  <a:schemeClr val="bg1"/>
                </a:solidFill>
                <a:sym typeface="Symbol"/>
              </a:rPr>
              <a:t>2 pont</a:t>
            </a:r>
          </a:p>
          <a:p>
            <a:pPr marL="0" indent="0">
              <a:buNone/>
            </a:pPr>
            <a:r>
              <a:rPr lang="hu-HU" sz="2800" b="1" dirty="0">
                <a:solidFill>
                  <a:schemeClr val="bg1"/>
                </a:solidFill>
                <a:sym typeface="Symbol"/>
              </a:rPr>
              <a:t>	</a:t>
            </a:r>
            <a:r>
              <a:rPr lang="hu-HU" sz="2800" b="1" dirty="0" smtClean="0">
                <a:solidFill>
                  <a:schemeClr val="bg1"/>
                </a:solidFill>
                <a:sym typeface="Symbol"/>
              </a:rPr>
              <a:t>	1-4 F+E </a:t>
            </a:r>
            <a:r>
              <a:rPr lang="hu-HU" sz="2800" b="1" dirty="0">
                <a:solidFill>
                  <a:schemeClr val="bg1"/>
                </a:solidFill>
              </a:rPr>
              <a:t>pont</a:t>
            </a:r>
            <a:r>
              <a:rPr lang="hu-HU" sz="2800" b="1" dirty="0" smtClean="0">
                <a:solidFill>
                  <a:schemeClr val="bg1"/>
                </a:solidFill>
                <a:sym typeface="Symbol"/>
              </a:rPr>
              <a:t></a:t>
            </a:r>
            <a:r>
              <a:rPr lang="hu-HU" sz="2800" b="1" dirty="0">
                <a:solidFill>
                  <a:schemeClr val="bg1"/>
                </a:solidFill>
                <a:sym typeface="Symbol"/>
              </a:rPr>
              <a:t>1</a:t>
            </a:r>
            <a:r>
              <a:rPr lang="hu-HU" sz="2800" b="1" dirty="0" smtClean="0">
                <a:solidFill>
                  <a:schemeClr val="bg1"/>
                </a:solidFill>
                <a:sym typeface="Symbol"/>
              </a:rPr>
              <a:t> pont</a:t>
            </a:r>
          </a:p>
          <a:p>
            <a:pPr marL="0" indent="0">
              <a:buNone/>
            </a:pPr>
            <a:r>
              <a:rPr lang="hu-HU" sz="2800" b="1" dirty="0">
                <a:solidFill>
                  <a:schemeClr val="bg1"/>
                </a:solidFill>
                <a:sym typeface="Symbol"/>
              </a:rPr>
              <a:t>	</a:t>
            </a:r>
            <a:r>
              <a:rPr lang="hu-HU" sz="2800" b="1" dirty="0" smtClean="0">
                <a:solidFill>
                  <a:schemeClr val="bg1"/>
                </a:solidFill>
                <a:sym typeface="Symbol"/>
              </a:rPr>
              <a:t>	0F+E </a:t>
            </a:r>
            <a:r>
              <a:rPr lang="hu-HU" sz="2800" b="1" dirty="0">
                <a:solidFill>
                  <a:schemeClr val="bg1"/>
                </a:solidFill>
              </a:rPr>
              <a:t>pont</a:t>
            </a:r>
            <a:r>
              <a:rPr lang="hu-HU" sz="2800" b="1" dirty="0" smtClean="0">
                <a:solidFill>
                  <a:schemeClr val="bg1"/>
                </a:solidFill>
                <a:sym typeface="Symbol"/>
              </a:rPr>
              <a:t>0 pont az egész feladatra</a:t>
            </a:r>
            <a:endParaRPr lang="hu-HU" sz="2800" b="1" dirty="0">
              <a:solidFill>
                <a:schemeClr val="bg1"/>
              </a:solidFill>
              <a:sym typeface="Symbol"/>
            </a:endParaRPr>
          </a:p>
          <a:p>
            <a:pPr marL="0" indent="0">
              <a:buNone/>
            </a:pPr>
            <a:endParaRPr lang="hu-HU" b="1" dirty="0">
              <a:solidFill>
                <a:schemeClr val="bg1"/>
              </a:solidFill>
              <a:sym typeface="Symbol"/>
            </a:endParaRPr>
          </a:p>
          <a:p>
            <a:pPr marL="0" indent="0">
              <a:buNone/>
            </a:pPr>
            <a:endParaRPr lang="hu-HU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hu-HU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2784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solidFill>
                  <a:schemeClr val="bg1"/>
                </a:solidFill>
              </a:rPr>
              <a:t>A feladat megértése</a:t>
            </a: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1520" y="1600200"/>
            <a:ext cx="8784976" cy="4525963"/>
          </a:xfrm>
        </p:spPr>
        <p:txBody>
          <a:bodyPr/>
          <a:lstStyle/>
          <a:p>
            <a:pPr marL="0" indent="0">
              <a:buNone/>
            </a:pPr>
            <a:r>
              <a:rPr lang="hu-HU" sz="2800" dirty="0">
                <a:solidFill>
                  <a:schemeClr val="bg1"/>
                </a:solidFill>
              </a:rPr>
              <a:t>A forrás és ismereteid alapján mutasd </a:t>
            </a:r>
            <a:r>
              <a:rPr lang="hu-HU" sz="2800" dirty="0" smtClean="0">
                <a:solidFill>
                  <a:schemeClr val="bg1"/>
                </a:solidFill>
              </a:rPr>
              <a:t>be, hogyan </a:t>
            </a:r>
            <a:r>
              <a:rPr lang="hu-HU" sz="2800" dirty="0">
                <a:solidFill>
                  <a:schemeClr val="bg1"/>
                </a:solidFill>
              </a:rPr>
              <a:t>változott meg a kereszténység és a Római Birodalom viszonya a IV. század folyamán és indokold meg, miért következett be a változás! </a:t>
            </a:r>
            <a:endParaRPr lang="hu-HU" sz="28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hu-HU" sz="2800" dirty="0" smtClean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hu-HU" dirty="0" smtClean="0">
                <a:solidFill>
                  <a:srgbClr val="FFFF00"/>
                </a:solidFill>
              </a:rPr>
              <a:t>elolvasom-megértem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u-HU" dirty="0" smtClean="0">
                <a:solidFill>
                  <a:srgbClr val="FFFF00"/>
                </a:solidFill>
              </a:rPr>
              <a:t>vázlatot írok (3-4 vázlatpont)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u-HU" dirty="0" smtClean="0">
                <a:solidFill>
                  <a:srgbClr val="FFFF00"/>
                </a:solidFill>
              </a:rPr>
              <a:t>az egyes vázlatpontok mellé szakkifejezéseket, dátumokat, helyszíneket + személyeket írok</a:t>
            </a:r>
            <a:endParaRPr lang="hu-HU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5295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solidFill>
                  <a:schemeClr val="bg1"/>
                </a:solidFill>
              </a:rPr>
              <a:t>Forráshasználat</a:t>
            </a: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98376" y="1268760"/>
            <a:ext cx="8640960" cy="3528392"/>
          </a:xfrm>
        </p:spPr>
        <p:txBody>
          <a:bodyPr/>
          <a:lstStyle/>
          <a:p>
            <a:pPr marL="0" indent="0">
              <a:buNone/>
            </a:pPr>
            <a:r>
              <a:rPr lang="hu-HU" sz="2800" dirty="0">
                <a:solidFill>
                  <a:schemeClr val="bg1"/>
                </a:solidFill>
              </a:rPr>
              <a:t>„Most, miután én, Constantinus [...] a közjóléttel és közbiztonsággal kapcsolatosan mindent megtárgyaltunk, [...] elsősorban azt rendeltük el, amiben az istenségnek kijáró tisztelet megnyilatkozik, hogy ti. </a:t>
            </a:r>
            <a:r>
              <a:rPr lang="hu-HU" sz="2800" dirty="0" smtClean="0">
                <a:solidFill>
                  <a:schemeClr val="bg1"/>
                </a:solidFill>
              </a:rPr>
              <a:t>a keresztényeknek </a:t>
            </a:r>
            <a:r>
              <a:rPr lang="hu-HU" sz="2800" dirty="0">
                <a:solidFill>
                  <a:schemeClr val="bg1"/>
                </a:solidFill>
              </a:rPr>
              <a:t>is, és mindenkinek megengedjük, hogy szabadon azt a vallást kövessék, amelyiket akarják.” </a:t>
            </a:r>
            <a:r>
              <a:rPr lang="hu-HU" sz="2800" i="1" dirty="0">
                <a:solidFill>
                  <a:schemeClr val="bg1"/>
                </a:solidFill>
              </a:rPr>
              <a:t>(Türelmi rendelet)</a:t>
            </a:r>
            <a:endParaRPr lang="hu-HU" sz="2800" dirty="0">
              <a:solidFill>
                <a:schemeClr val="bg1"/>
              </a:solidFill>
            </a:endParaRPr>
          </a:p>
        </p:txBody>
      </p:sp>
      <p:sp>
        <p:nvSpPr>
          <p:cNvPr id="4" name="Tartalom helye 2"/>
          <p:cNvSpPr txBox="1">
            <a:spLocks/>
          </p:cNvSpPr>
          <p:nvPr/>
        </p:nvSpPr>
        <p:spPr bwMode="auto">
          <a:xfrm>
            <a:off x="395536" y="4437112"/>
            <a:ext cx="8615808" cy="2232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hu-HU" kern="0" dirty="0" smtClean="0">
                <a:solidFill>
                  <a:srgbClr val="FFFF00"/>
                </a:solidFill>
              </a:rPr>
              <a:t>elolvasom-megértem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u-HU" kern="0" dirty="0" smtClean="0">
                <a:solidFill>
                  <a:srgbClr val="FFFF00"/>
                </a:solidFill>
              </a:rPr>
              <a:t>a témával kapcsolatos információt rögzítek a szövegből + fűzök hozzá egy kommentárt (ok, következmény, magyarázat stb.)</a:t>
            </a:r>
          </a:p>
          <a:p>
            <a:pPr marL="0" indent="0">
              <a:buFontTx/>
              <a:buNone/>
            </a:pPr>
            <a:endParaRPr lang="hu-HU" kern="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3651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26368" y="116632"/>
            <a:ext cx="8554144" cy="1143000"/>
          </a:xfrm>
        </p:spPr>
        <p:txBody>
          <a:bodyPr/>
          <a:lstStyle/>
          <a:p>
            <a:r>
              <a:rPr lang="hu-HU" dirty="0" smtClean="0">
                <a:solidFill>
                  <a:schemeClr val="bg1"/>
                </a:solidFill>
              </a:rPr>
              <a:t>Eseményeket alakító tényezők… </a:t>
            </a: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4" name="Tartalom helye 2"/>
          <p:cNvSpPr txBox="1">
            <a:spLocks/>
          </p:cNvSpPr>
          <p:nvPr/>
        </p:nvSpPr>
        <p:spPr bwMode="auto">
          <a:xfrm>
            <a:off x="395536" y="2132856"/>
            <a:ext cx="8615808" cy="4536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hu-HU" kern="0" dirty="0" smtClean="0">
                <a:solidFill>
                  <a:srgbClr val="FFFF00"/>
                </a:solidFill>
              </a:rPr>
              <a:t>a forrás által nem érintett (2-3) vázlatpontokat kifejtem:</a:t>
            </a:r>
            <a:br>
              <a:rPr lang="hu-HU" kern="0" dirty="0" smtClean="0">
                <a:solidFill>
                  <a:srgbClr val="FFFF00"/>
                </a:solidFill>
              </a:rPr>
            </a:br>
            <a:r>
              <a:rPr lang="hu-HU" kern="0" dirty="0" smtClean="0">
                <a:solidFill>
                  <a:srgbClr val="FFFF00"/>
                </a:solidFill>
              </a:rPr>
              <a:t> a témával kapcsolatos 2-3 információt rögzítek + fűzök hozzájuk egy-egy kommentárt (ok, következmény, magyarázat stb.)</a:t>
            </a:r>
          </a:p>
          <a:p>
            <a:pPr marL="0" indent="0">
              <a:buFontTx/>
              <a:buNone/>
            </a:pPr>
            <a:endParaRPr lang="hu-HU" kern="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87081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solidFill>
                  <a:schemeClr val="bg1"/>
                </a:solidFill>
              </a:rPr>
              <a:t>Írd meg az esszét!</a:t>
            </a:r>
            <a:br>
              <a:rPr lang="hu-HU" dirty="0" smtClean="0">
                <a:solidFill>
                  <a:schemeClr val="bg1"/>
                </a:solidFill>
              </a:rPr>
            </a:br>
            <a:r>
              <a:rPr lang="hu-HU" dirty="0" smtClean="0">
                <a:solidFill>
                  <a:schemeClr val="bg1"/>
                </a:solidFill>
              </a:rPr>
              <a:t>(</a:t>
            </a:r>
            <a:r>
              <a:rPr lang="hu-HU" dirty="0" err="1" smtClean="0">
                <a:solidFill>
                  <a:schemeClr val="bg1"/>
                </a:solidFill>
              </a:rPr>
              <a:t>max</a:t>
            </a:r>
            <a:r>
              <a:rPr lang="hu-HU" dirty="0" smtClean="0">
                <a:solidFill>
                  <a:schemeClr val="bg1"/>
                </a:solidFill>
              </a:rPr>
              <a:t>. 16-18 sor)</a:t>
            </a: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 rotWithShape="1">
          <a:blip r:embed="rId2"/>
          <a:srcRect l="4500" t="4576" r="4500" b="14310"/>
          <a:stretch/>
        </p:blipFill>
        <p:spPr>
          <a:xfrm>
            <a:off x="2555776" y="1838480"/>
            <a:ext cx="4300318" cy="4134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45507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chemeClr val="bg1"/>
                </a:solidFill>
              </a:rPr>
              <a:t>Megoldás</a:t>
            </a:r>
            <a:endParaRPr lang="hu-HU" b="1" dirty="0">
              <a:solidFill>
                <a:schemeClr val="bg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26733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>
                <a:solidFill>
                  <a:schemeClr val="bg1"/>
                </a:solidFill>
              </a:rPr>
              <a:t>Tájékozódás térben és </a:t>
            </a:r>
            <a:r>
              <a:rPr lang="hu-HU" b="1" dirty="0" smtClean="0">
                <a:solidFill>
                  <a:schemeClr val="bg1"/>
                </a:solidFill>
              </a:rPr>
              <a:t>időben (</a:t>
            </a:r>
            <a:r>
              <a:rPr lang="hu-HU" b="1" dirty="0">
                <a:solidFill>
                  <a:schemeClr val="bg1"/>
                </a:solidFill>
              </a:rPr>
              <a:t>0-2 pont)</a:t>
            </a: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5" name="Tartalom helye 4"/>
          <p:cNvSpPr>
            <a:spLocks noGrp="1"/>
          </p:cNvSpPr>
          <p:nvPr>
            <p:ph idx="1"/>
          </p:nvPr>
        </p:nvSpPr>
        <p:spPr>
          <a:xfrm>
            <a:off x="971600" y="2420888"/>
            <a:ext cx="7571184" cy="3777283"/>
          </a:xfrm>
        </p:spPr>
        <p:txBody>
          <a:bodyPr/>
          <a:lstStyle/>
          <a:p>
            <a:pPr marL="0" indent="0">
              <a:buNone/>
            </a:pPr>
            <a:r>
              <a:rPr lang="hu-HU" b="1" dirty="0" smtClean="0">
                <a:solidFill>
                  <a:schemeClr val="bg1"/>
                </a:solidFill>
              </a:rPr>
              <a:t>T </a:t>
            </a:r>
            <a:r>
              <a:rPr lang="hu-HU" dirty="0">
                <a:solidFill>
                  <a:schemeClr val="bg1"/>
                </a:solidFill>
              </a:rPr>
              <a:t>Rögzíti, hogy a kereszténység a IV. századra a Római Birodalom egész területén elterjedt, és említi a milánói ediktum kiadásának évét (Kr. u. 313). 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8958489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>
                <a:solidFill>
                  <a:schemeClr val="bg1"/>
                </a:solidFill>
              </a:rPr>
              <a:t>Kommunikáció, szaknyelv alkalmazása </a:t>
            </a:r>
            <a:r>
              <a:rPr lang="hu-HU" b="1" dirty="0">
                <a:solidFill>
                  <a:schemeClr val="bg1"/>
                </a:solidFill>
              </a:rPr>
              <a:t>(0-4 </a:t>
            </a:r>
            <a:r>
              <a:rPr lang="hu-HU" b="1" dirty="0" smtClean="0">
                <a:solidFill>
                  <a:schemeClr val="bg1"/>
                </a:solidFill>
              </a:rPr>
              <a:t>pont)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b="1" dirty="0" smtClean="0">
                <a:solidFill>
                  <a:schemeClr val="bg1"/>
                </a:solidFill>
              </a:rPr>
              <a:t>K1 </a:t>
            </a:r>
            <a:r>
              <a:rPr lang="hu-HU" dirty="0">
                <a:solidFill>
                  <a:schemeClr val="bg1"/>
                </a:solidFill>
              </a:rPr>
              <a:t>Szakszerűen használja a következő általános és konkrét történelmi fogalmakat: vallás, egyház, rendelet, keresztényüldözés, zsinat, államvallás stb. </a:t>
            </a:r>
          </a:p>
          <a:p>
            <a:r>
              <a:rPr lang="hu-HU" b="1" dirty="0">
                <a:solidFill>
                  <a:schemeClr val="bg1"/>
                </a:solidFill>
              </a:rPr>
              <a:t>K2 </a:t>
            </a:r>
            <a:r>
              <a:rPr lang="hu-HU" dirty="0">
                <a:solidFill>
                  <a:schemeClr val="bg1"/>
                </a:solidFill>
              </a:rPr>
              <a:t>A kifejtés mondatokból áll, és a szöveg logikusan felépített. A válasz nem tartalmaz súlyos nyelvhelyességi vagy helyesírási hibát.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2973592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>
                <a:solidFill>
                  <a:schemeClr val="bg1"/>
                </a:solidFill>
              </a:rPr>
              <a:t>Forráshasználat </a:t>
            </a:r>
            <a:r>
              <a:rPr lang="hu-HU" b="1" dirty="0">
                <a:solidFill>
                  <a:schemeClr val="bg1"/>
                </a:solidFill>
              </a:rPr>
              <a:t>(0-3 pont)</a:t>
            </a: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9512" y="1988840"/>
            <a:ext cx="8640960" cy="3528392"/>
          </a:xfrm>
        </p:spPr>
        <p:txBody>
          <a:bodyPr/>
          <a:lstStyle/>
          <a:p>
            <a:r>
              <a:rPr lang="hu-HU" sz="2800" b="1" dirty="0" smtClean="0">
                <a:solidFill>
                  <a:schemeClr val="bg1"/>
                </a:solidFill>
              </a:rPr>
              <a:t>F </a:t>
            </a:r>
            <a:r>
              <a:rPr lang="hu-HU" sz="2800" i="1" u="sng" dirty="0">
                <a:solidFill>
                  <a:schemeClr val="bg1"/>
                </a:solidFill>
              </a:rPr>
              <a:t>Rögzíti</a:t>
            </a:r>
            <a:r>
              <a:rPr lang="hu-HU" sz="2800" dirty="0">
                <a:solidFill>
                  <a:schemeClr val="bg1"/>
                </a:solidFill>
              </a:rPr>
              <a:t>, hogy Constantinus (Nagy Konstantin) 313-ban rendeletben tette lehetővé a keresztényeknek a szabad vallásgyakorlást, és </a:t>
            </a:r>
            <a:r>
              <a:rPr lang="hu-HU" sz="2800" i="1" u="sng" dirty="0">
                <a:solidFill>
                  <a:schemeClr val="bg1"/>
                </a:solidFill>
              </a:rPr>
              <a:t>megállapítja</a:t>
            </a:r>
            <a:r>
              <a:rPr lang="hu-HU" sz="2800" dirty="0">
                <a:solidFill>
                  <a:schemeClr val="bg1"/>
                </a:solidFill>
              </a:rPr>
              <a:t>, hogy a császár álláspontjában szerepet játszhatott, hogy eddigre a birodalom lakosságának mintegy 10%-a keresztény </a:t>
            </a:r>
            <a:r>
              <a:rPr lang="hu-HU" sz="2800" dirty="0" smtClean="0">
                <a:solidFill>
                  <a:schemeClr val="bg1"/>
                </a:solidFill>
              </a:rPr>
              <a:t>volt / </a:t>
            </a:r>
            <a:r>
              <a:rPr lang="hu-HU" sz="2800" dirty="0">
                <a:solidFill>
                  <a:schemeClr val="bg1"/>
                </a:solidFill>
              </a:rPr>
              <a:t>a kereszténység elterjedt a birodalomban,</a:t>
            </a:r>
            <a:r>
              <a:rPr lang="hu-HU" sz="2800" i="1" dirty="0">
                <a:solidFill>
                  <a:schemeClr val="bg1"/>
                </a:solidFill>
              </a:rPr>
              <a:t> vagy </a:t>
            </a:r>
            <a:r>
              <a:rPr lang="hu-HU" sz="2800" dirty="0">
                <a:solidFill>
                  <a:schemeClr val="bg1"/>
                </a:solidFill>
              </a:rPr>
              <a:t>az üldözésekkel nem lehetett megtörni a kereszténységet </a:t>
            </a:r>
            <a:r>
              <a:rPr lang="hu-HU" sz="2800" i="1" dirty="0">
                <a:solidFill>
                  <a:schemeClr val="bg1"/>
                </a:solidFill>
              </a:rPr>
              <a:t>vagy </a:t>
            </a:r>
            <a:r>
              <a:rPr lang="hu-HU" sz="2800" dirty="0">
                <a:solidFill>
                  <a:schemeClr val="bg1"/>
                </a:solidFill>
              </a:rPr>
              <a:t>a kereszténységben támaszt látott saját hatalmának megerősítésében </a:t>
            </a:r>
          </a:p>
          <a:p>
            <a:pPr marL="0" indent="0">
              <a:buNone/>
            </a:pPr>
            <a:endParaRPr lang="hu-HU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128995"/>
      </p:ext>
    </p:extLst>
  </p:cSld>
  <p:clrMapOvr>
    <a:masterClrMapping/>
  </p:clrMapOvr>
</p:sld>
</file>

<file path=ppt/theme/theme1.xml><?xml version="1.0" encoding="utf-8"?>
<a:theme xmlns:a="http://schemas.openxmlformats.org/drawingml/2006/main" name="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4515</TotalTime>
  <Words>524</Words>
  <Application>Microsoft Office PowerPoint</Application>
  <PresentationFormat>Diavetítés a képernyőre (4:3 oldalarány)</PresentationFormat>
  <Paragraphs>36</Paragraphs>
  <Slides>12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12</vt:i4>
      </vt:variant>
    </vt:vector>
  </HeadingPairs>
  <TitlesOfParts>
    <vt:vector size="13" baseType="lpstr">
      <vt:lpstr>Alapértelmezett terv</vt:lpstr>
      <vt:lpstr>Esszéírás (rövid esszé)</vt:lpstr>
      <vt:lpstr>A feladat megértése</vt:lpstr>
      <vt:lpstr>Forráshasználat</vt:lpstr>
      <vt:lpstr>Eseményeket alakító tényezők… </vt:lpstr>
      <vt:lpstr>Írd meg az esszét! (max. 16-18 sor)</vt:lpstr>
      <vt:lpstr>Megoldás</vt:lpstr>
      <vt:lpstr>Tájékozódás térben és időben (0-2 pont)</vt:lpstr>
      <vt:lpstr>Kommunikáció, szaknyelv alkalmazása (0-4 pont)</vt:lpstr>
      <vt:lpstr>Forráshasználat (0-3 pont)</vt:lpstr>
      <vt:lpstr>Eseményeket alakító tényezők feltárása I. (0-3 pont) </vt:lpstr>
      <vt:lpstr>Eseményeket alakító tényezők feltárása II. (0-3 pont) </vt:lpstr>
      <vt:lpstr>Feladatmegértés (0-2)</vt:lpstr>
    </vt:vector>
  </TitlesOfParts>
  <Company>Budai Ciszterci Szent Imre Gimnázium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ISKOLÁK EURÓPÁÉRT</dc:title>
  <dc:creator>Gianone  András</dc:creator>
  <cp:lastModifiedBy>Gianone András</cp:lastModifiedBy>
  <cp:revision>288</cp:revision>
  <dcterms:created xsi:type="dcterms:W3CDTF">2010-04-26T06:43:04Z</dcterms:created>
  <dcterms:modified xsi:type="dcterms:W3CDTF">2020-02-09T12:22:14Z</dcterms:modified>
</cp:coreProperties>
</file>