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80" r:id="rId11"/>
    <p:sldId id="291" r:id="rId12"/>
    <p:sldId id="292" r:id="rId13"/>
    <p:sldId id="276" r:id="rId14"/>
    <p:sldId id="293" r:id="rId15"/>
    <p:sldId id="294" r:id="rId16"/>
    <p:sldId id="295" r:id="rId17"/>
    <p:sldId id="266" r:id="rId18"/>
    <p:sldId id="297" r:id="rId19"/>
    <p:sldId id="296" r:id="rId20"/>
    <p:sldId id="289" r:id="rId21"/>
    <p:sldId id="290" r:id="rId22"/>
    <p:sldId id="268" r:id="rId23"/>
    <p:sldId id="270" r:id="rId24"/>
    <p:sldId id="284" r:id="rId25"/>
    <p:sldId id="288" r:id="rId26"/>
    <p:sldId id="285" r:id="rId27"/>
    <p:sldId id="269" r:id="rId28"/>
    <p:sldId id="271" r:id="rId29"/>
    <p:sldId id="275" r:id="rId30"/>
    <p:sldId id="281" r:id="rId31"/>
    <p:sldId id="282" r:id="rId32"/>
    <p:sldId id="286" r:id="rId33"/>
    <p:sldId id="274" r:id="rId34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244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58A899-5765-4DFC-8C05-140606321F71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5088C-BA5D-4D8B-A144-092EBD6CD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99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10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27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554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87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248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994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93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700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726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375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5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687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233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07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682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86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92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24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66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29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4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5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07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06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83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53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316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56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47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62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50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90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32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1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20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6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58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81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59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EE45-ED69-421E-9820-BE8D9CDD13BB}" type="datetimeFigureOut">
              <a:rPr lang="hu-HU" smtClean="0"/>
              <a:t>2022. 01. 26.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50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ktatas.hu/kozneveles/erettsegi/kozismereti_vizsgatargyak_2024tol" TargetMode="External"/><Relationship Id="rId2" Type="http://schemas.openxmlformats.org/officeDocument/2006/relationships/hyperlink" Target="https://www.oktatas.hu/kozneveles/erettsegi/kozismereti_vizsgatargyak_2023i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hyperlink" Target="https://www.felvi.hu/felveteli/jelentkezes/felveteli_tajekoztato/FFT_2022A/1_teendok_hataridok/18_felvehetok" TargetMode="External"/><Relationship Id="rId3" Type="http://schemas.openxmlformats.org/officeDocument/2006/relationships/hyperlink" Target="https://www.felvi.hu/felveteli/jelentkezes/felveteli_tajekoztato/FFT_2022A/0_eloszo" TargetMode="External"/><Relationship Id="rId7" Type="http://schemas.openxmlformats.org/officeDocument/2006/relationships/hyperlink" Target="https://www.felvi.hu/felveteli/jelentkezes/felveteli_tajekoztato/FFT_2022A/1_teendok_hataridok/13_efelveteli" TargetMode="External"/><Relationship Id="rId12" Type="http://schemas.openxmlformats.org/officeDocument/2006/relationships/hyperlink" Target="https://www.felvi.hu/felveteli/jelentkezes/felveteli_tajekoztato/FFT_2022A/1_teendok_hataridok/17_hatarido_utan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elvi.hu/felveteli/jelentkezes/felveteli_tajekoztato/FFT_2022A/3_dokumentumok" TargetMode="External"/><Relationship Id="rId11" Type="http://schemas.openxmlformats.org/officeDocument/2006/relationships/hyperlink" Target="https://www.felvi.hu/felveteli/jelentkezes/felveteli_tajekoztato/FFT_2022A/1_teendok_hataridok/16_elj_dijak" TargetMode="External"/><Relationship Id="rId5" Type="http://schemas.openxmlformats.org/officeDocument/2006/relationships/hyperlink" Target="https://www.felvi.hu/felveteli/jelentkezes/felveteli_tajekoztato/FFT_2022A/2_pontszamitas" TargetMode="External"/><Relationship Id="rId15" Type="http://schemas.openxmlformats.org/officeDocument/2006/relationships/hyperlink" Target="https://www.felvi.hu/felveteli/jelentkezes/felveteli_tajekoztato/FFT_2022A/1_teendok_hataridok/12_jelentkezes_modja" TargetMode="External"/><Relationship Id="rId10" Type="http://schemas.openxmlformats.org/officeDocument/2006/relationships/hyperlink" Target="https://www.felvi.hu/felveteli/jelentkezes/felveteli_tajekoztato/FFT_2022A/1_teendok_hataridok/15_ervenyes" TargetMode="External"/><Relationship Id="rId4" Type="http://schemas.openxmlformats.org/officeDocument/2006/relationships/hyperlink" Target="https://www.felvi.hu/felveteli/jelentkezes/felveteli_tajekoztato/FFT_2022A/1_teendok_hataridok" TargetMode="External"/><Relationship Id="rId9" Type="http://schemas.openxmlformats.org/officeDocument/2006/relationships/hyperlink" Target="https://www.felvi.hu/felveteli/jelentkezes/felveteli_tajekoztato/FFT_2022A/1_teendok_hataridok/14_feltoltendok" TargetMode="External"/><Relationship Id="rId14" Type="http://schemas.openxmlformats.org/officeDocument/2006/relationships/hyperlink" Target="https://www.felvi.hu/felveteli/jelentkezes/felveteli_tajekoztato/FFT_2022A/1_teendok_hataridok/11_menetren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2A/1_teendok_hataridok/13_efelveteli/136_hitelesite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elvi.hu/felveteli/jelentkezes/felveteli_tajekoztato/FFT_2021A/2_pontszamitas/21_emelt_kovetelmeny" TargetMode="Externa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26334" y="3443527"/>
            <a:ext cx="7353337" cy="1103598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Jelentkezz!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2684" y="4914943"/>
            <a:ext cx="6926987" cy="1126283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Szülői tájékoztató 2022. január 12.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76" y="554895"/>
            <a:ext cx="3378411" cy="25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198" y="171934"/>
            <a:ext cx="7175282" cy="1191018"/>
          </a:xfrm>
        </p:spPr>
        <p:txBody>
          <a:bodyPr>
            <a:noAutofit/>
          </a:bodyPr>
          <a:lstStyle/>
          <a:p>
            <a:pPr algn="ctr"/>
            <a:r>
              <a:rPr lang="hu-HU" sz="4000" b="1" dirty="0"/>
              <a:t>Érettségi eredmények</a:t>
            </a:r>
            <a:br>
              <a:rPr lang="hu-HU" sz="4000" b="1" dirty="0"/>
            </a:br>
            <a:r>
              <a:rPr lang="hu-HU" sz="4000" b="1" dirty="0"/>
              <a:t>értékelése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9542472"/>
              </p:ext>
            </p:extLst>
          </p:nvPr>
        </p:nvGraphicFramePr>
        <p:xfrm>
          <a:off x="633046" y="1473206"/>
          <a:ext cx="7797521" cy="3018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0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9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Középszintű érettségi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Emelt szintű érettségi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százalék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érdemjegy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százalék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érdemjegy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80-100%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jeles (5)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60-100%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jeles (5)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60-79%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jó (4)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47-59%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jó (4)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40-59%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közepes (3)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33-46%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közepes (3)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25-39%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elégséges (2)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25-32%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elégséges (2)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0-24%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elégtelen (1)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effectLst/>
                        </a:rPr>
                        <a:t>0-24%</a:t>
                      </a:r>
                      <a:endParaRPr lang="hu-H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elégtelen (1)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733530" y="4602147"/>
            <a:ext cx="7958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Ha egy vizsgatárgy vizsgája több vizsgarészből áll, a vizsgázónak minden vizsgarészből legalább </a:t>
            </a:r>
            <a:r>
              <a:rPr lang="hu-HU" b="1" dirty="0"/>
              <a:t>12%-</a:t>
            </a:r>
            <a:r>
              <a:rPr lang="hu-HU" dirty="0"/>
              <a:t>ot kell teljesítenie ahhoz, hogy legalább elégséges osztályzatot kaphasson. Ha egy vizsgarész során nem éri el a vizsgázó a 12%-ot, függetlenül a többi vizsgarész eredményétől, elégtelen osztályzatot kap. Az elégséges eredményhez az összes vizsgarészen együttesen kell elérni a 25%-ot.</a:t>
            </a:r>
          </a:p>
        </p:txBody>
      </p:sp>
    </p:spTree>
    <p:extLst>
      <p:ext uri="{BB962C8B-B14F-4D97-AF65-F5344CB8AC3E}">
        <p14:creationId xmlns:p14="http://schemas.microsoft.com/office/powerpoint/2010/main" val="165501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89594" y="166338"/>
            <a:ext cx="6589199" cy="82570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Előrehozott vizsgák</a:t>
            </a:r>
            <a:br>
              <a:rPr lang="hu-HU" b="1" dirty="0"/>
            </a:br>
            <a:r>
              <a:rPr lang="hu-HU" sz="2000" b="1" dirty="0"/>
              <a:t>278/2019 ( XI.21) </a:t>
            </a:r>
            <a:r>
              <a:rPr lang="hu-HU" sz="2000" b="1" dirty="0" err="1"/>
              <a:t>Korm.rend</a:t>
            </a:r>
            <a:r>
              <a:rPr lang="hu-HU" sz="2000" b="1" dirty="0"/>
              <a:t>. ( </a:t>
            </a:r>
            <a:r>
              <a:rPr lang="hu-HU" sz="1800" b="1" dirty="0"/>
              <a:t>friss változás- idén ősszel volt így először)</a:t>
            </a:r>
            <a:endParaRPr lang="hu-HU" sz="1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89594" y="1359341"/>
            <a:ext cx="6591985" cy="5119096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Előrehozott érettségi vizsgát </a:t>
            </a:r>
            <a:r>
              <a:rPr lang="hu-HU" sz="2200" b="1" dirty="0">
                <a:solidFill>
                  <a:srgbClr val="FF0000"/>
                </a:solidFill>
              </a:rPr>
              <a:t>ősszel is </a:t>
            </a:r>
            <a:r>
              <a:rPr lang="hu-HU" dirty="0"/>
              <a:t>lehet tenni (</a:t>
            </a:r>
            <a:r>
              <a:rPr lang="hu-HU" dirty="0" err="1"/>
              <a:t>okt-nov</a:t>
            </a:r>
            <a:r>
              <a:rPr lang="hu-HU" dirty="0"/>
              <a:t>.)</a:t>
            </a:r>
          </a:p>
          <a:p>
            <a:pPr lvl="1"/>
            <a:r>
              <a:rPr lang="hu-HU" dirty="0"/>
              <a:t>az érettségi bizonyítvány megszerzése előtt egyes érettségi vizsgatárgyból első alkalommal letett érettségi vizsga</a:t>
            </a:r>
          </a:p>
          <a:p>
            <a:r>
              <a:rPr lang="hu-HU" dirty="0"/>
              <a:t>Ezen vizsgák </a:t>
            </a:r>
            <a:r>
              <a:rPr lang="hu-HU" sz="2200" b="1" dirty="0">
                <a:solidFill>
                  <a:srgbClr val="FF0000"/>
                </a:solidFill>
              </a:rPr>
              <a:t>feltételei változtak</a:t>
            </a:r>
            <a:r>
              <a:rPr lang="hu-HU" dirty="0"/>
              <a:t>:</a:t>
            </a:r>
          </a:p>
          <a:p>
            <a:pPr marL="457200" lvl="1" indent="0">
              <a:buNone/>
            </a:pPr>
            <a:r>
              <a:rPr lang="hu-HU" dirty="0"/>
              <a:t>amely letehető</a:t>
            </a:r>
          </a:p>
          <a:p>
            <a:r>
              <a:rPr lang="hu-HU" dirty="0"/>
              <a:t>a 12. § (1) bekezdésében meghatározott </a:t>
            </a:r>
            <a:r>
              <a:rPr lang="hu-HU" sz="2200" b="1" dirty="0">
                <a:solidFill>
                  <a:srgbClr val="FF0000"/>
                </a:solidFill>
              </a:rPr>
              <a:t>idegen nyelvekből</a:t>
            </a:r>
            <a:r>
              <a:rPr lang="hu-HU" dirty="0"/>
              <a:t>,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sz="2200" b="1" dirty="0">
                <a:solidFill>
                  <a:srgbClr val="FF0000"/>
                </a:solidFill>
              </a:rPr>
              <a:t>informatikából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kizárólag a középiskolai tanulmányok teljes befejezését megelőző első vagy második tanév vizsgaidőszakaiban,( 10-11.évf.)</a:t>
            </a:r>
          </a:p>
          <a:p>
            <a:r>
              <a:rPr lang="hu-HU" b="1" dirty="0">
                <a:solidFill>
                  <a:srgbClr val="FF0000"/>
                </a:solidFill>
              </a:rPr>
              <a:t>olyan érettségi vizsgatárgyból</a:t>
            </a:r>
            <a:r>
              <a:rPr lang="hu-HU" dirty="0"/>
              <a:t>, amelyeknél a tanuló számára az adott vizsgatárgy vizsgájára való jelentkezés feltételeinek teljesítéséhez szükséges tantárgy, tantárgyak </a:t>
            </a:r>
            <a:r>
              <a:rPr lang="hu-HU" dirty="0">
                <a:solidFill>
                  <a:srgbClr val="FF0000"/>
                </a:solidFill>
              </a:rPr>
              <a:t>tanítása</a:t>
            </a:r>
            <a:r>
              <a:rPr lang="hu-HU" dirty="0"/>
              <a:t> a középiskola helyi tanterve szerint </a:t>
            </a:r>
            <a:r>
              <a:rPr lang="hu-HU" dirty="0">
                <a:solidFill>
                  <a:srgbClr val="FF0000"/>
                </a:solidFill>
              </a:rPr>
              <a:t>a középiskolai tanulmányok befejezését megelőző tanévek valamelyikében lezárul,</a:t>
            </a:r>
            <a:r>
              <a:rPr lang="hu-HU" dirty="0"/>
              <a:t> a középiskolai tanulmányok teljes befejezését megelőző első vagy második tanév május-júniusi vizsgaidőszakában, valamint az azt követő vizsgaidőszakokban. ( </a:t>
            </a:r>
            <a:r>
              <a:rPr lang="hu-HU" b="1" dirty="0">
                <a:solidFill>
                  <a:srgbClr val="FF0000"/>
                </a:solidFill>
              </a:rPr>
              <a:t>10-11.évf.) </a:t>
            </a:r>
            <a:r>
              <a:rPr lang="hu-HU" dirty="0"/>
              <a:t>( pl. kémia, földrajz, fizika, biológia</a:t>
            </a:r>
            <a:r>
              <a:rPr lang="hu-HU" b="1" dirty="0">
                <a:solidFill>
                  <a:srgbClr val="FF0000"/>
                </a:solidFill>
              </a:rPr>
              <a:t>)!!!!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9" y="5663820"/>
            <a:ext cx="1324423" cy="9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085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72673" y="235921"/>
            <a:ext cx="6589199" cy="1280890"/>
          </a:xfrm>
        </p:spPr>
        <p:txBody>
          <a:bodyPr/>
          <a:lstStyle/>
          <a:p>
            <a:r>
              <a:rPr lang="hu-HU" b="1" dirty="0"/>
              <a:t>Érettségi követelmények változása/ 2022-2024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64445" y="1693653"/>
            <a:ext cx="6591985" cy="48106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200" b="1" i="1" dirty="0">
                <a:solidFill>
                  <a:srgbClr val="FF0000"/>
                </a:solidFill>
              </a:rPr>
              <a:t>2022. január 1-je és 2023. december 31-e</a:t>
            </a:r>
            <a:r>
              <a:rPr lang="hu-HU" sz="2200" dirty="0">
                <a:solidFill>
                  <a:srgbClr val="FF0000"/>
                </a:solidFill>
              </a:rPr>
              <a:t> </a:t>
            </a:r>
            <a:r>
              <a:rPr lang="hu-HU" sz="2200" b="1" i="1" dirty="0">
                <a:solidFill>
                  <a:srgbClr val="FF0000"/>
                </a:solidFill>
              </a:rPr>
              <a:t>között</a:t>
            </a:r>
            <a:endParaRPr lang="hu-HU" sz="2200" dirty="0">
              <a:solidFill>
                <a:srgbClr val="FF0000"/>
              </a:solidFill>
            </a:endParaRPr>
          </a:p>
          <a:p>
            <a:pPr lvl="0"/>
            <a:r>
              <a:rPr lang="hu-HU" dirty="0"/>
              <a:t>A </a:t>
            </a:r>
            <a:r>
              <a:rPr lang="hu-HU" b="1" i="1" dirty="0"/>
              <a:t>módosítás előtti </a:t>
            </a:r>
            <a:r>
              <a:rPr lang="hu-HU" b="1" i="1" dirty="0" err="1"/>
              <a:t>Nat</a:t>
            </a:r>
            <a:r>
              <a:rPr lang="hu-HU" b="1" i="1" dirty="0"/>
              <a:t>. szerint tanulóknak</a:t>
            </a:r>
            <a:r>
              <a:rPr lang="hu-HU" dirty="0"/>
              <a:t> a korábban a 40/2002. (V. 24.) OM rendeletben szabályozott részletes vizsgakövetelmények szerint kell érettségi vizsgát tenniük. </a:t>
            </a:r>
            <a:br>
              <a:rPr lang="hu-HU" dirty="0"/>
            </a:br>
            <a:r>
              <a:rPr lang="hu-HU" u="sng" dirty="0">
                <a:hlinkClick r:id="rId2"/>
              </a:rPr>
              <a:t>Közismereti érettségi vizsgatárgyak 2023. október-novemberi vizsgaidőszakig érvényes vizsgakövetelményei</a:t>
            </a:r>
            <a:r>
              <a:rPr lang="hu-HU" dirty="0"/>
              <a:t> (2012-es </a:t>
            </a:r>
            <a:r>
              <a:rPr lang="hu-HU" dirty="0" err="1"/>
              <a:t>Nat-ra</a:t>
            </a:r>
            <a:r>
              <a:rPr lang="hu-HU" dirty="0"/>
              <a:t> épülő vizsgakövetelmények)</a:t>
            </a:r>
          </a:p>
          <a:p>
            <a:pPr marL="0" lvl="0" indent="0">
              <a:buNone/>
            </a:pPr>
            <a:r>
              <a:rPr lang="hu-HU" b="1" dirty="0"/>
              <a:t>Jelenlegi 11-12-esek</a:t>
            </a:r>
          </a:p>
          <a:p>
            <a:pPr lvl="0"/>
            <a:r>
              <a:rPr lang="hu-HU" dirty="0"/>
              <a:t>A </a:t>
            </a:r>
            <a:r>
              <a:rPr lang="hu-HU" b="1" i="1" dirty="0"/>
              <a:t>módosított </a:t>
            </a:r>
            <a:r>
              <a:rPr lang="hu-HU" b="1" i="1" dirty="0" err="1"/>
              <a:t>Nat</a:t>
            </a:r>
            <a:r>
              <a:rPr lang="hu-HU" b="1" i="1" dirty="0"/>
              <a:t> szerint tanulók</a:t>
            </a:r>
            <a:r>
              <a:rPr lang="hu-HU" dirty="0"/>
              <a:t> előrehozott vizsgái ebben az időszakban már a vizsgaszabályzat 3. mellékleteként bevezetett új általános követelmények, és az ezekhez kapcsolódó új részletes követelmények szerint folynak majd.</a:t>
            </a:r>
            <a:br>
              <a:rPr lang="hu-HU" dirty="0"/>
            </a:br>
            <a:r>
              <a:rPr lang="hu-HU" u="sng" dirty="0">
                <a:hlinkClick r:id="rId3"/>
              </a:rPr>
              <a:t>Közismereti érettségi vizsgatárgyak 2024. május-júniusi vizsgaidőszaktól érvényes vizsgakövetelményei</a:t>
            </a:r>
            <a:r>
              <a:rPr lang="hu-HU" dirty="0"/>
              <a:t> (2020-as </a:t>
            </a:r>
            <a:r>
              <a:rPr lang="hu-HU" dirty="0" err="1"/>
              <a:t>Nat-ra</a:t>
            </a:r>
            <a:r>
              <a:rPr lang="hu-HU" dirty="0"/>
              <a:t> épülő vizsgakövetelmények)</a:t>
            </a:r>
          </a:p>
          <a:p>
            <a:pPr marL="0" lvl="0" indent="0">
              <a:buNone/>
            </a:pPr>
            <a:r>
              <a:rPr lang="hu-HU" b="1" dirty="0"/>
              <a:t>Jelenlegi 10-esek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781" y="5590275"/>
            <a:ext cx="1376181" cy="10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3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15738" y="370936"/>
            <a:ext cx="7579688" cy="145786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5300" b="1" dirty="0"/>
              <a:t>Érettségi/ Fő tárgyak</a:t>
            </a:r>
            <a:br>
              <a:rPr lang="hu-HU" sz="5300" b="1" dirty="0"/>
            </a:br>
            <a:r>
              <a:rPr lang="hu-HU" sz="2400" b="1" dirty="0"/>
              <a:t>(</a:t>
            </a:r>
            <a:r>
              <a:rPr lang="hu-HU" sz="2700" b="1" dirty="0"/>
              <a:t>2017-től történt változások…még nem az újak..)</a:t>
            </a: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23884" y="1979892"/>
            <a:ext cx="7463014" cy="4763289"/>
          </a:xfrm>
        </p:spPr>
        <p:txBody>
          <a:bodyPr>
            <a:normAutofit fontScale="85000" lnSpcReduction="20000"/>
          </a:bodyPr>
          <a:lstStyle/>
          <a:p>
            <a:r>
              <a:rPr lang="hu-HU" sz="2400" b="1" dirty="0"/>
              <a:t>Magyar nyelv és irodalom </a:t>
            </a:r>
          </a:p>
          <a:p>
            <a:pPr lvl="1"/>
            <a:r>
              <a:rPr lang="hu-HU" sz="1800" dirty="0"/>
              <a:t>Feladatlap szerkezete</a:t>
            </a:r>
          </a:p>
          <a:p>
            <a:pPr lvl="2"/>
            <a:r>
              <a:rPr lang="hu-HU" sz="1800" dirty="0"/>
              <a:t>Időbeli változás: 90+150 perc</a:t>
            </a:r>
          </a:p>
          <a:p>
            <a:pPr lvl="2"/>
            <a:r>
              <a:rPr lang="hu-HU" sz="1800" dirty="0"/>
              <a:t>Tartalmi változás: szövegértés mellé szövegalkotás is került</a:t>
            </a:r>
          </a:p>
          <a:p>
            <a:pPr marL="914400" lvl="2" indent="0">
              <a:buNone/>
            </a:pPr>
            <a:r>
              <a:rPr lang="hu-HU" sz="1800" dirty="0"/>
              <a:t>(Érvelés vagy gyakorlati szövegalkotás)- I. rész</a:t>
            </a:r>
          </a:p>
          <a:p>
            <a:pPr lvl="1"/>
            <a:r>
              <a:rPr lang="hu-HU" sz="1800" dirty="0"/>
              <a:t>Értékelés: részpontszámok változnak</a:t>
            </a:r>
          </a:p>
          <a:p>
            <a:pPr lvl="1"/>
            <a:r>
              <a:rPr lang="hu-HU" sz="1800" dirty="0"/>
              <a:t>Helyesírás: a jó helyesírást jutalmazza</a:t>
            </a:r>
          </a:p>
          <a:p>
            <a:r>
              <a:rPr lang="hu-HU" sz="2400" b="1" dirty="0"/>
              <a:t>Történelem</a:t>
            </a:r>
          </a:p>
          <a:p>
            <a:pPr lvl="1"/>
            <a:r>
              <a:rPr lang="hu-HU" sz="1800" dirty="0"/>
              <a:t>Írásbeli+ szóbeli pontok aránya: 100 +50 pont ( mindkét szinten)</a:t>
            </a:r>
          </a:p>
          <a:p>
            <a:pPr lvl="1"/>
            <a:r>
              <a:rPr lang="hu-HU" sz="1800" dirty="0"/>
              <a:t>Új feladattípus : Komplex tesztfeladat</a:t>
            </a:r>
          </a:p>
          <a:p>
            <a:pPr lvl="1"/>
            <a:r>
              <a:rPr lang="hu-HU" sz="1800" dirty="0"/>
              <a:t>Esszékérdések száma csökken</a:t>
            </a:r>
          </a:p>
          <a:p>
            <a:r>
              <a:rPr lang="hu-HU" sz="2400" b="1" dirty="0"/>
              <a:t>Matematika</a:t>
            </a:r>
          </a:p>
          <a:p>
            <a:pPr lvl="1"/>
            <a:r>
              <a:rPr lang="hu-HU" sz="1800" dirty="0"/>
              <a:t>A vizsgarész II. részében levő feladatok több részkérdésből állnak</a:t>
            </a:r>
          </a:p>
          <a:p>
            <a:pPr lvl="1"/>
            <a:r>
              <a:rPr lang="hu-HU" sz="1800" dirty="0"/>
              <a:t>Emelt szintű szóbeli pontozása módosult</a:t>
            </a:r>
          </a:p>
          <a:p>
            <a:pPr lvl="1"/>
            <a:endParaRPr lang="hu-HU" sz="2100" dirty="0"/>
          </a:p>
          <a:p>
            <a:pPr marL="457200" lvl="1" indent="0">
              <a:buNone/>
            </a:pPr>
            <a:endParaRPr lang="hu-HU" sz="1800" dirty="0"/>
          </a:p>
          <a:p>
            <a:pPr marL="457200" lvl="1" indent="0">
              <a:buNone/>
            </a:pPr>
            <a:endParaRPr lang="hu-HU" sz="1800" dirty="0"/>
          </a:p>
          <a:p>
            <a:pPr marL="457200" lvl="1" indent="0">
              <a:buNone/>
            </a:pPr>
            <a:endParaRPr lang="hu-HU" sz="21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21" y="5711045"/>
            <a:ext cx="1376181" cy="103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7568" y="82038"/>
            <a:ext cx="6589199" cy="1072657"/>
          </a:xfrm>
        </p:spPr>
        <p:txBody>
          <a:bodyPr>
            <a:normAutofit/>
          </a:bodyPr>
          <a:lstStyle/>
          <a:p>
            <a:r>
              <a:rPr lang="hu-HU" sz="3200" b="1" dirty="0"/>
              <a:t>Érettségi követelmények változása/2022-2024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12830"/>
              </p:ext>
            </p:extLst>
          </p:nvPr>
        </p:nvGraphicFramePr>
        <p:xfrm>
          <a:off x="672861" y="1105929"/>
          <a:ext cx="8065698" cy="563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2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4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4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4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4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28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809135">
                <a:tc>
                  <a:txBody>
                    <a:bodyPr/>
                    <a:lstStyle/>
                    <a:p>
                      <a:r>
                        <a:rPr lang="hu-HU" dirty="0"/>
                        <a:t>élő idegen nyelv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digitális kultúra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fizika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földrajz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biológia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kémia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21797">
                <a:tc>
                  <a:txBody>
                    <a:bodyPr/>
                    <a:lstStyle/>
                    <a:p>
                      <a:r>
                        <a:rPr lang="hu-HU" sz="1600" dirty="0"/>
                        <a:t>10 fő témakör, 1-1altéma át-,ill.  kikerült témakörökből lényeges változás 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Új elnevezés, idén</a:t>
                      </a:r>
                      <a:r>
                        <a:rPr lang="hu-HU" sz="1600" baseline="0" dirty="0"/>
                        <a:t> lesz először, középszinten is van programozás!!!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Írásbeli időkeretei</a:t>
                      </a:r>
                      <a:r>
                        <a:rPr lang="hu-HU" sz="1400" baseline="0" dirty="0"/>
                        <a:t> változtak: 150 perces lesz az új, pontozás nem változott,</a:t>
                      </a:r>
                    </a:p>
                    <a:p>
                      <a:r>
                        <a:rPr lang="hu-HU" sz="1400" baseline="0" dirty="0"/>
                        <a:t>Projektmunka bekerült.</a:t>
                      </a:r>
                      <a:endParaRPr lang="hu-H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Szóbeli vizsga változás:</a:t>
                      </a:r>
                      <a:r>
                        <a:rPr lang="hu-HU" sz="1600" baseline="0" dirty="0"/>
                        <a:t> projekt feladat!!</a:t>
                      </a:r>
                    </a:p>
                    <a:p>
                      <a:r>
                        <a:rPr lang="hu-HU" sz="1600" baseline="0" dirty="0"/>
                        <a:t>Pontozás változás: 90+ 60 pont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Időkeret változás: 150 perces írásbeli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Időkeret változás: 150 perces írásbeli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257">
                <a:tc>
                  <a:txBody>
                    <a:bodyPr/>
                    <a:lstStyle/>
                    <a:p>
                      <a:r>
                        <a:rPr lang="hu-HU" sz="1600" dirty="0"/>
                        <a:t>Írásbeli időkerete</a:t>
                      </a:r>
                      <a:r>
                        <a:rPr lang="hu-HU" sz="1600" baseline="0" dirty="0"/>
                        <a:t> maradt, pontszámok maradtak.</a:t>
                      </a:r>
                      <a:endParaRPr lang="hu-H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A pontozás változott: 100+50 pont,</a:t>
                      </a:r>
                    </a:p>
                    <a:p>
                      <a:r>
                        <a:rPr lang="hu-HU" sz="1600" dirty="0"/>
                        <a:t>Nincs szóbeli</a:t>
                      </a:r>
                    </a:p>
                    <a:p>
                      <a:r>
                        <a:rPr lang="hu-HU" sz="1600" dirty="0">
                          <a:solidFill>
                            <a:srgbClr val="FF0000"/>
                          </a:solidFill>
                        </a:rPr>
                        <a:t>Idén nem javasoljuk a 10-ben!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Több környezetfizika, hangsúlyosabb a forráselemzés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solidFill>
                            <a:srgbClr val="FF0000"/>
                          </a:solidFill>
                        </a:rPr>
                        <a:t>Idén nem javasoljuk a 10-ben!</a:t>
                      </a:r>
                    </a:p>
                    <a:p>
                      <a:endParaRPr lang="hu-H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400" dirty="0"/>
                        <a:t>A projektmunkás szóbeli nem mentesít a tételhúzás alól. </a:t>
                      </a:r>
                      <a:r>
                        <a:rPr lang="hu-HU" sz="1400" dirty="0">
                          <a:solidFill>
                            <a:srgbClr val="FF0000"/>
                          </a:solidFill>
                        </a:rPr>
                        <a:t>Idén nem javasoljuk 10-ben!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Projektfeladat eddig is volt!</a:t>
                      </a:r>
                    </a:p>
                    <a:p>
                      <a:r>
                        <a:rPr lang="hu-HU" sz="1600" dirty="0"/>
                        <a:t>Nincs lényegi változás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600" dirty="0"/>
                        <a:t>Projektfeladat lehetőség lesz itt is.</a:t>
                      </a:r>
                    </a:p>
                    <a:p>
                      <a:r>
                        <a:rPr lang="hu-HU" sz="1600" dirty="0"/>
                        <a:t>Nem szoktak ebből előrehozottat tenni..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577" y="0"/>
            <a:ext cx="1324423" cy="9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15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0748" y="162595"/>
            <a:ext cx="7121161" cy="932960"/>
          </a:xfrm>
        </p:spPr>
        <p:txBody>
          <a:bodyPr>
            <a:noAutofit/>
          </a:bodyPr>
          <a:lstStyle/>
          <a:p>
            <a:r>
              <a:rPr lang="hu-HU" sz="2800" b="1" dirty="0"/>
              <a:t>Projektmunka,mint újdonság a természettudományos tantárgyaknál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70748" y="1227825"/>
            <a:ext cx="6591985" cy="5828583"/>
          </a:xfrm>
        </p:spPr>
        <p:txBody>
          <a:bodyPr>
            <a:noAutofit/>
          </a:bodyPr>
          <a:lstStyle/>
          <a:p>
            <a:r>
              <a:rPr lang="hu-HU" sz="1400" b="1" dirty="0"/>
              <a:t>Projektmunka készítését csak az a vizsgázó választhatja, aki érettségi bizonyítvánnyal nem rendelkezik, és tanulói jogviszonyban van</a:t>
            </a:r>
            <a:r>
              <a:rPr lang="hu-HU" sz="1400" dirty="0"/>
              <a:t>. </a:t>
            </a:r>
          </a:p>
          <a:p>
            <a:r>
              <a:rPr lang="hu-HU" sz="1400" b="1" dirty="0"/>
              <a:t>A projektmunka elkészítésének szabályai</a:t>
            </a:r>
            <a:br>
              <a:rPr lang="hu-HU" sz="1400" b="1" dirty="0"/>
            </a:br>
            <a:r>
              <a:rPr lang="hu-HU" sz="1400" dirty="0"/>
              <a:t>A vizsgázónak az érettségi vizsgára való jelentkezéskor jeleznie kell, ha a szóbeli vizsga megfelelő részét projektmunka elkészítésével kívánja</a:t>
            </a:r>
            <a:br>
              <a:rPr lang="hu-HU" sz="1400" dirty="0"/>
            </a:br>
            <a:r>
              <a:rPr lang="hu-HU" sz="1400" dirty="0"/>
              <a:t>teljesíteni. A projektmunka témáját a vizsgázó a vizsgajelentkezés leadása előtt </a:t>
            </a:r>
            <a:r>
              <a:rPr lang="hu-HU" sz="1400" b="1" dirty="0"/>
              <a:t>a projektmunkát segítő szaktanár</a:t>
            </a:r>
            <a:r>
              <a:rPr lang="hu-HU" sz="1400" dirty="0"/>
              <a:t>ral (a továbbiakban: konzulens szaktanár) egyezteti. A projektmunka témáját a konzulens szaktanár hagyja jóvá. </a:t>
            </a:r>
            <a:r>
              <a:rPr lang="hu-HU" sz="1400" b="1" dirty="0"/>
              <a:t>A projektmunka konzulens szaktanár által jóváhagyott témáját a jelentkezőnek a vizsgajelentkezéshez csatolnia kell.</a:t>
            </a:r>
          </a:p>
          <a:p>
            <a:r>
              <a:rPr lang="hu-HU" sz="1400" b="1" dirty="0"/>
              <a:t>A konzulens szaktanárnak el kell utasítania a témaválasztást, amennyiben az megítélése szerint balesetveszélyes, egészségkárosító, környezetszennyező, törvénysértő, az iskolai munkát akadályozza </a:t>
            </a:r>
            <a:r>
              <a:rPr lang="hu-HU" sz="1400" dirty="0"/>
              <a:t>(pl. egészségkárosító szerek használata óvintézkedések nélkül,</a:t>
            </a:r>
            <a:br>
              <a:rPr lang="hu-HU" sz="1400" dirty="0"/>
            </a:br>
            <a:r>
              <a:rPr lang="hu-HU" sz="1400" dirty="0"/>
              <a:t>természetvédelmi értékek károsítása), vagy a középiskola, illetve a külső konzulens a projektmunka elvégzéséhez szükséges feltételeket,</a:t>
            </a:r>
            <a:br>
              <a:rPr lang="hu-HU" sz="1400" dirty="0"/>
            </a:br>
            <a:r>
              <a:rPr lang="hu-HU" sz="1400" dirty="0"/>
              <a:t>eszközöket és infrastruktúrát nem tudja biztosítani.</a:t>
            </a:r>
          </a:p>
          <a:p>
            <a:r>
              <a:rPr lang="hu-HU" sz="1400" b="1" dirty="0"/>
              <a:t>A projektmunka a vizsgázó által önállóan elvégzett és a konzulens szaktanár által ellenőrzött vizsgálat (kísérlet vagy megfigyelés) és az erről készült projektdolgozat. </a:t>
            </a:r>
            <a:br>
              <a:rPr lang="hu-HU" sz="1400" b="1" dirty="0"/>
            </a:br>
            <a:br>
              <a:rPr lang="hu-HU" sz="1400" dirty="0"/>
            </a:br>
            <a:endParaRPr lang="hu-HU" sz="1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060" y="5724205"/>
            <a:ext cx="1324423" cy="9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83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38498" y="270426"/>
            <a:ext cx="4196808" cy="643973"/>
          </a:xfrm>
        </p:spPr>
        <p:txBody>
          <a:bodyPr>
            <a:noAutofit/>
          </a:bodyPr>
          <a:lstStyle/>
          <a:p>
            <a:r>
              <a:rPr lang="hu-HU" b="1" dirty="0"/>
              <a:t>Projektmunka 2.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5818" y="1210571"/>
            <a:ext cx="6902536" cy="468989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hu-HU" sz="6200" dirty="0"/>
              <a:t>A projektmunka elkészítése során a </a:t>
            </a:r>
            <a:r>
              <a:rPr lang="hu-HU" sz="6200" b="1" dirty="0"/>
              <a:t>vizsgázó a konzulens szaktanárral,annak utasítása szerinti gyakorisággal, de minimum egy alkalommal konzultál.</a:t>
            </a:r>
          </a:p>
          <a:p>
            <a:pPr marL="0" indent="0">
              <a:buNone/>
            </a:pPr>
            <a:endParaRPr lang="hu-HU" sz="6200" dirty="0"/>
          </a:p>
          <a:p>
            <a:pPr>
              <a:lnSpc>
                <a:spcPct val="120000"/>
              </a:lnSpc>
            </a:pPr>
            <a:r>
              <a:rPr lang="hu-HU" sz="6200" dirty="0"/>
              <a:t>Az elkészített projektdolgozatát legkésőbb adott </a:t>
            </a:r>
            <a:r>
              <a:rPr lang="hu-HU" sz="6200" b="1" dirty="0"/>
              <a:t>vizsgaidőszak írásbeli vizsgáinak kezdetéig kell leadni a vizsgaszervező intézmény igazgatójának.</a:t>
            </a:r>
            <a:r>
              <a:rPr lang="hu-HU" sz="6200" dirty="0"/>
              <a:t> Ha a vizsgázó projektdolgozatát erre a határidőre nem adja le, akkor a szóbeli vizsgát a kihúzott tétel B) gyakorlati feladatának</a:t>
            </a:r>
            <a:br>
              <a:rPr lang="hu-HU" sz="6200" dirty="0"/>
            </a:br>
            <a:r>
              <a:rPr lang="hu-HU" sz="6200" dirty="0"/>
              <a:t>megoldásával kell teljesítenie. </a:t>
            </a:r>
          </a:p>
          <a:p>
            <a:pPr>
              <a:lnSpc>
                <a:spcPct val="120000"/>
              </a:lnSpc>
            </a:pPr>
            <a:endParaRPr lang="hu-HU" sz="6200" dirty="0"/>
          </a:p>
          <a:p>
            <a:pPr>
              <a:lnSpc>
                <a:spcPct val="120000"/>
              </a:lnSpc>
            </a:pPr>
            <a:r>
              <a:rPr lang="hu-HU" sz="6200" dirty="0"/>
              <a:t>A projektmunka értékelése a szóbeli vizsgarész értékelésének a része</a:t>
            </a:r>
            <a:r>
              <a:rPr lang="hu-HU" sz="6200" b="1" dirty="0"/>
              <a:t>. A projektmunkát a szóbeli vizsga keretein belül a vizsgázónak meg kell védenie</a:t>
            </a:r>
            <a:r>
              <a:rPr lang="hu-HU" sz="6200" dirty="0"/>
              <a:t>, a kérdező tanár ezt a szóbeli</a:t>
            </a:r>
            <a:br>
              <a:rPr lang="hu-HU" sz="6200" dirty="0"/>
            </a:br>
            <a:r>
              <a:rPr lang="hu-HU" sz="6200" dirty="0"/>
              <a:t>vizsgán, a vizsgaleírásban erre meghatározott pontszámmal értékeli. </a:t>
            </a:r>
            <a:br>
              <a:rPr lang="hu-HU" sz="6200" dirty="0"/>
            </a:br>
            <a:br>
              <a:rPr lang="hu-HU" sz="6200" dirty="0"/>
            </a:br>
            <a:br>
              <a:rPr lang="hu-HU" sz="6200" dirty="0"/>
            </a:br>
            <a:br>
              <a:rPr lang="hu-HU" sz="3200" dirty="0"/>
            </a:br>
            <a:endParaRPr lang="hu-HU" sz="32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049" y="5663820"/>
            <a:ext cx="1324423" cy="99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28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8771" y="392397"/>
            <a:ext cx="6589199" cy="1928171"/>
          </a:xfrm>
        </p:spPr>
        <p:txBody>
          <a:bodyPr>
            <a:noAutofit/>
          </a:bodyPr>
          <a:lstStyle/>
          <a:p>
            <a:r>
              <a:rPr lang="hu-HU" sz="6000" b="1" dirty="0"/>
              <a:t>Irány az egyetem!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4664" y="2242550"/>
            <a:ext cx="6591985" cy="3225946"/>
          </a:xfrm>
        </p:spPr>
        <p:txBody>
          <a:bodyPr>
            <a:normAutofit/>
          </a:bodyPr>
          <a:lstStyle/>
          <a:p>
            <a:r>
              <a:rPr lang="hu-HU" sz="3500" b="1" dirty="0"/>
              <a:t>E</a:t>
            </a:r>
            <a:r>
              <a:rPr lang="hu-HU" sz="2800" b="1" dirty="0"/>
              <a:t>-felvételi</a:t>
            </a:r>
            <a:r>
              <a:rPr lang="hu-HU" sz="2800" dirty="0"/>
              <a:t>: kizárólag elektronikusan</a:t>
            </a:r>
            <a:r>
              <a:rPr lang="hu-HU" sz="2800" b="1" dirty="0">
                <a:solidFill>
                  <a:srgbClr val="FF0000"/>
                </a:solidFill>
              </a:rPr>
              <a:t>!!!</a:t>
            </a:r>
          </a:p>
          <a:p>
            <a:pPr lvl="1"/>
            <a:r>
              <a:rPr lang="hu-HU" sz="2600" dirty="0" err="1"/>
              <a:t>felvi.hu-n</a:t>
            </a:r>
            <a:r>
              <a:rPr lang="hu-HU" sz="2600" dirty="0"/>
              <a:t> van minden információ,</a:t>
            </a:r>
          </a:p>
          <a:p>
            <a:r>
              <a:rPr lang="hu-HU" sz="3000" dirty="0"/>
              <a:t> Pontszámítás: </a:t>
            </a:r>
            <a:r>
              <a:rPr lang="hu-HU" sz="3000" b="1" dirty="0" err="1"/>
              <a:t>max</a:t>
            </a:r>
            <a:r>
              <a:rPr lang="hu-HU" sz="3000" b="1" dirty="0"/>
              <a:t>.</a:t>
            </a:r>
            <a:r>
              <a:rPr lang="hu-HU" sz="3000" dirty="0"/>
              <a:t> </a:t>
            </a:r>
            <a:r>
              <a:rPr lang="hu-HU" sz="3000" b="1" dirty="0"/>
              <a:t>500 pont </a:t>
            </a:r>
          </a:p>
          <a:p>
            <a:pPr lvl="1"/>
            <a:r>
              <a:rPr lang="hu-HU" sz="2000" dirty="0"/>
              <a:t>Jogszabályi minimumpontszám: 280 pont</a:t>
            </a:r>
          </a:p>
          <a:p>
            <a:pPr lvl="1"/>
            <a:r>
              <a:rPr lang="hu-HU" sz="2000" dirty="0"/>
              <a:t>Nagyon sok szaknál van más min. pontszám!!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104" y="392397"/>
            <a:ext cx="2466871" cy="18501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236127" y="5468496"/>
            <a:ext cx="2469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 err="1">
                <a:solidFill>
                  <a:srgbClr val="FF0000"/>
                </a:solidFill>
              </a:rPr>
              <a:t>felvi.hu</a:t>
            </a:r>
            <a:endParaRPr lang="hu-H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49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089" y="184018"/>
            <a:ext cx="2540000" cy="22352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5296617" y="547058"/>
            <a:ext cx="2907102" cy="175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443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3"/>
              </a:rPr>
              <a:t>Előszó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4"/>
              </a:rPr>
              <a:t>1. Teendők, határidők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5"/>
              </a:rPr>
              <a:t>2. Pontszámítás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hu-HU" altLang="hu-HU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hlinkClick r:id="rId6"/>
              </a:rPr>
              <a:t>3. A benyújtandó dokumentumokról 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https://www.felvi.hu/design/kepek/fft_plusz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54927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felvi.hu/design/kepek/fft_plusz.jpg">
            <a:hlinkClick r:id="rId9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-274638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s://www.felvi.hu/design/kepek/fft_plusz.jpg">
            <a:hlinkClick r:id="rId10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felvi.hu/design/kepek/fft_plusz.jpg">
            <a:hlinkClick r:id="rId11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274638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www.felvi.hu/design/kepek/fft_plusz.jpg">
            <a:hlinkClick r:id="rId12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9275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felvi.hu/design/kepek/fft_plusz.jpg">
            <a:hlinkClick r:id="rId1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823913"/>
            <a:ext cx="85725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1695089" y="294860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dirty="0">
                <a:latin typeface="Arial" panose="020B0604020202020204" pitchFamily="34" charset="0"/>
              </a:rPr>
              <a:t>1. Teendők, határidők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Arial" panose="020B0604020202020204" pitchFamily="34" charset="0"/>
                <a:hlinkClick r:id="rId14"/>
              </a:rPr>
              <a:t>1.1. Felvételi menetrend </a:t>
            </a:r>
            <a:endParaRPr lang="hu-HU" altLang="hu-H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Arial" panose="020B0604020202020204" pitchFamily="34" charset="0"/>
                <a:hlinkClick r:id="rId15"/>
              </a:rPr>
              <a:t>1.2. Hogyan kell jelentkezni? </a:t>
            </a:r>
            <a:endParaRPr lang="hu-HU" altLang="hu-H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Arial" panose="020B0604020202020204" pitchFamily="34" charset="0"/>
                <a:hlinkClick r:id="rId7"/>
              </a:rPr>
              <a:t>  </a:t>
            </a:r>
            <a:r>
              <a:rPr lang="hu-HU" altLang="hu-HU" sz="500" b="1" dirty="0">
                <a:latin typeface="Arial" panose="020B0604020202020204" pitchFamily="34" charset="0"/>
                <a:hlinkClick r:id="rId7"/>
              </a:rPr>
              <a:t> </a:t>
            </a:r>
            <a:r>
              <a:rPr lang="hu-HU" altLang="hu-HU" b="1" dirty="0">
                <a:latin typeface="Arial" panose="020B0604020202020204" pitchFamily="34" charset="0"/>
                <a:hlinkClick r:id="rId7"/>
              </a:rPr>
              <a:t>1.3. Az E-felvételi folyamata </a:t>
            </a:r>
            <a:endParaRPr lang="hu-HU" altLang="hu-H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Arial" panose="020B0604020202020204" pitchFamily="34" charset="0"/>
                <a:hlinkClick r:id="rId9"/>
              </a:rPr>
              <a:t>  </a:t>
            </a:r>
            <a:r>
              <a:rPr lang="hu-HU" altLang="hu-HU" sz="500" b="1" dirty="0">
                <a:latin typeface="Arial" panose="020B0604020202020204" pitchFamily="34" charset="0"/>
                <a:hlinkClick r:id="rId9"/>
              </a:rPr>
              <a:t> </a:t>
            </a:r>
            <a:r>
              <a:rPr lang="hu-HU" altLang="hu-HU" b="1" dirty="0">
                <a:latin typeface="Arial" panose="020B0604020202020204" pitchFamily="34" charset="0"/>
                <a:hlinkClick r:id="rId9"/>
              </a:rPr>
              <a:t>1.4. Mit és hogyan kell feltölteni a jelentkezéshez? </a:t>
            </a:r>
            <a:endParaRPr lang="hu-HU" altLang="hu-H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Arial" panose="020B0604020202020204" pitchFamily="34" charset="0"/>
                <a:hlinkClick r:id="rId10"/>
              </a:rPr>
              <a:t>  </a:t>
            </a:r>
            <a:r>
              <a:rPr lang="hu-HU" altLang="hu-HU" sz="500" b="1" dirty="0">
                <a:latin typeface="Arial" panose="020B0604020202020204" pitchFamily="34" charset="0"/>
                <a:hlinkClick r:id="rId10"/>
              </a:rPr>
              <a:t> </a:t>
            </a:r>
            <a:r>
              <a:rPr lang="hu-HU" altLang="hu-HU" b="1" dirty="0">
                <a:latin typeface="Arial" panose="020B0604020202020204" pitchFamily="34" charset="0"/>
                <a:hlinkClick r:id="rId10"/>
              </a:rPr>
              <a:t>1.5. Mikor érvényes a jelentkezés? </a:t>
            </a:r>
            <a:endParaRPr lang="hu-HU" altLang="hu-H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Arial" panose="020B0604020202020204" pitchFamily="34" charset="0"/>
                <a:hlinkClick r:id="rId11"/>
              </a:rPr>
              <a:t>  </a:t>
            </a:r>
            <a:r>
              <a:rPr lang="hu-HU" altLang="hu-HU" sz="500" b="1" dirty="0">
                <a:latin typeface="Arial" panose="020B0604020202020204" pitchFamily="34" charset="0"/>
                <a:hlinkClick r:id="rId11"/>
              </a:rPr>
              <a:t> </a:t>
            </a:r>
            <a:r>
              <a:rPr lang="hu-HU" altLang="hu-HU" b="1" dirty="0">
                <a:latin typeface="Arial" panose="020B0604020202020204" pitchFamily="34" charset="0"/>
                <a:hlinkClick r:id="rId11"/>
              </a:rPr>
              <a:t>1.6. A kiegészítő eljárási díj és a külön eljárási díj </a:t>
            </a:r>
            <a:endParaRPr lang="hu-HU" altLang="hu-H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Arial" panose="020B0604020202020204" pitchFamily="34" charset="0"/>
                <a:hlinkClick r:id="rId12"/>
              </a:rPr>
              <a:t>  </a:t>
            </a:r>
            <a:r>
              <a:rPr lang="hu-HU" altLang="hu-HU" sz="500" b="1" dirty="0">
                <a:latin typeface="Arial" panose="020B0604020202020204" pitchFamily="34" charset="0"/>
                <a:hlinkClick r:id="rId12"/>
              </a:rPr>
              <a:t> </a:t>
            </a:r>
            <a:r>
              <a:rPr lang="hu-HU" altLang="hu-HU" b="1" dirty="0">
                <a:latin typeface="Arial" panose="020B0604020202020204" pitchFamily="34" charset="0"/>
                <a:hlinkClick r:id="rId12"/>
              </a:rPr>
              <a:t>1.7. Teendők a jelentkezési határidő után </a:t>
            </a:r>
            <a:endParaRPr lang="hu-HU" altLang="hu-HU" dirty="0">
              <a:latin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hu-HU" altLang="hu-HU" b="1" dirty="0">
                <a:latin typeface="Arial" panose="020B0604020202020204" pitchFamily="34" charset="0"/>
                <a:hlinkClick r:id="rId13"/>
              </a:rPr>
              <a:t>  </a:t>
            </a:r>
            <a:r>
              <a:rPr lang="hu-HU" altLang="hu-HU" sz="500" b="1" dirty="0">
                <a:latin typeface="Arial" panose="020B0604020202020204" pitchFamily="34" charset="0"/>
                <a:hlinkClick r:id="rId13"/>
              </a:rPr>
              <a:t> </a:t>
            </a:r>
            <a:r>
              <a:rPr lang="hu-HU" altLang="hu-HU" b="1" dirty="0">
                <a:latin typeface="Arial" panose="020B0604020202020204" pitchFamily="34" charset="0"/>
                <a:hlinkClick r:id="rId13"/>
              </a:rPr>
              <a:t>1.8. Ki nyerhet felvételt? </a:t>
            </a:r>
            <a:endParaRPr lang="hu-HU" altLang="hu-HU" dirty="0">
              <a:latin typeface="Arial" panose="020B0604020202020204" pitchFamily="34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089" y="2674177"/>
            <a:ext cx="25400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49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/>
          <p:nvPr/>
        </p:nvPicPr>
        <p:blipFill rotWithShape="1">
          <a:blip r:embed="rId2"/>
          <a:srcRect l="24735" t="9807" r="34524" b="5773"/>
          <a:stretch/>
        </p:blipFill>
        <p:spPr bwMode="auto">
          <a:xfrm>
            <a:off x="377321" y="1662902"/>
            <a:ext cx="4186052" cy="5031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églalap 4"/>
          <p:cNvSpPr/>
          <p:nvPr/>
        </p:nvSpPr>
        <p:spPr>
          <a:xfrm>
            <a:off x="4563373" y="1662903"/>
            <a:ext cx="451161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dirty="0"/>
              <a:t>A jelentkezés akkor tekinthető érvényesnek, ha a jelentkező: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/>
              <a:t>a rendelkezésre álló határidőig és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dirty="0"/>
              <a:t>a 2022. évi általános felsőoktatási felvételi eljárásnak megfelelő, erre a célra kialakított elektronikus felületen nyújtotta be jelentkezését, és a személyes adatain kívül megjelölt legalább egy jelentkezési helyet,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600" b="1" dirty="0"/>
              <a:t>az E-felvételiben kitöltött jelentkezési űrlapot </a:t>
            </a:r>
            <a:r>
              <a:rPr lang="hu-HU" sz="1600" dirty="0"/>
              <a:t>(az utolsó adatállapotnak megfelelően) </a:t>
            </a:r>
            <a:r>
              <a:rPr lang="hu-HU" sz="1600" b="1" dirty="0"/>
              <a:t>hitelesítette </a:t>
            </a:r>
            <a:r>
              <a:rPr lang="hu-HU" sz="1600" dirty="0"/>
              <a:t>(Ügyfélkapun keresztül vagy kinyomtatott, aláírt, postai úton benyújtott hitelesítő adatlappal).</a:t>
            </a:r>
          </a:p>
          <a:p>
            <a:br>
              <a:rPr lang="hu-HU" sz="1600" dirty="0"/>
            </a:br>
            <a:r>
              <a:rPr lang="hu-HU" sz="1600" dirty="0"/>
              <a:t>A nem hitelesített elektronikus jelentkezés a </a:t>
            </a:r>
            <a:r>
              <a:rPr lang="hu-HU" sz="1600" dirty="0">
                <a:hlinkClick r:id="rId3"/>
              </a:rPr>
              <a:t>hitelesítésre rendelkezésre álló határidőn</a:t>
            </a:r>
            <a:r>
              <a:rPr lang="hu-HU" sz="1600" dirty="0"/>
              <a:t> túl nem fogadható el.</a:t>
            </a:r>
          </a:p>
        </p:txBody>
      </p:sp>
      <p:sp>
        <p:nvSpPr>
          <p:cNvPr id="6" name="Téglalap 5"/>
          <p:cNvSpPr/>
          <p:nvPr/>
        </p:nvSpPr>
        <p:spPr>
          <a:xfrm>
            <a:off x="2389517" y="30963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hu-HU" b="1" dirty="0">
                <a:solidFill>
                  <a:prstClr val="black"/>
                </a:solidFill>
              </a:rPr>
              <a:t>A jelentkezés határideje: 2022. február 15., 24:00 óra</a:t>
            </a:r>
            <a:br>
              <a:rPr lang="hu-HU" b="1" dirty="0">
                <a:solidFill>
                  <a:prstClr val="black"/>
                </a:solidFill>
              </a:rPr>
            </a:br>
            <a:r>
              <a:rPr lang="hu-HU" b="1" dirty="0">
                <a:solidFill>
                  <a:prstClr val="black"/>
                </a:solidFill>
              </a:rPr>
              <a:t>A hitelesítés határideje:2022. február 20., 24:00</a:t>
            </a:r>
          </a:p>
        </p:txBody>
      </p:sp>
    </p:spTree>
    <p:extLst>
      <p:ext uri="{BB962C8B-B14F-4D97-AF65-F5344CB8AC3E}">
        <p14:creationId xmlns:p14="http://schemas.microsoft.com/office/powerpoint/2010/main" val="3116996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1229" y="624110"/>
            <a:ext cx="7190509" cy="1280890"/>
          </a:xfrm>
        </p:spPr>
        <p:txBody>
          <a:bodyPr>
            <a:noAutofit/>
          </a:bodyPr>
          <a:lstStyle/>
          <a:p>
            <a:r>
              <a:rPr lang="hu-HU" sz="5400" b="1" dirty="0"/>
              <a:t>Amiről szót ejtünk…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Fakultációk</a:t>
            </a:r>
          </a:p>
          <a:p>
            <a:r>
              <a:rPr lang="hu-HU" sz="4000" dirty="0"/>
              <a:t>Osztályozóvizsgák</a:t>
            </a:r>
          </a:p>
          <a:p>
            <a:r>
              <a:rPr lang="hu-HU" sz="4000" dirty="0"/>
              <a:t>Érettségi vizsga</a:t>
            </a:r>
          </a:p>
          <a:p>
            <a:r>
              <a:rPr lang="hu-HU" sz="4000"/>
              <a:t>Pontszámítás</a:t>
            </a:r>
          </a:p>
          <a:p>
            <a:pPr marL="0" indent="0">
              <a:buNone/>
            </a:pP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4449086"/>
            <a:ext cx="2843598" cy="19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4650" y="175537"/>
            <a:ext cx="6589199" cy="575683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solidFill>
                  <a:srgbClr val="FF0000"/>
                </a:solidFill>
              </a:rPr>
              <a:t>Bemeneti követelmény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906" y="3329545"/>
            <a:ext cx="7035230" cy="343985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1412906" y="669175"/>
            <a:ext cx="757399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Alapképzés, valamint osztatlan képzés esetén a jelentkezőnek </a:t>
            </a:r>
            <a:r>
              <a:rPr lang="hu-HU" b="1" dirty="0">
                <a:hlinkClick r:id="rId3"/>
              </a:rPr>
              <a:t>rendelkeznie kell</a:t>
            </a:r>
            <a:r>
              <a:rPr lang="hu-HU" dirty="0"/>
              <a:t>: </a:t>
            </a:r>
            <a:r>
              <a:rPr lang="hu-HU" sz="2400" dirty="0"/>
              <a:t>legalább egy </a:t>
            </a:r>
            <a:r>
              <a:rPr lang="hu-HU" sz="2400" b="1" dirty="0"/>
              <a:t>emelt szintű érettségi vizsgaeredménnyel</a:t>
            </a:r>
            <a:r>
              <a:rPr lang="hu-HU" sz="2400" dirty="0"/>
              <a:t> </a:t>
            </a:r>
            <a:r>
              <a:rPr lang="hu-HU" dirty="0"/>
              <a:t>(a művészet és művészetközvetítési képzési terület szakjaira, az edző és szakoktató alapképzési szakra, valamint az osztatlan művészeti tanárképzés szakjaira [ahol csak gyakorlati vizsga van] jelentkezők kivételével),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vagy felsőfokú végzettséget tanúsító oklevéllel, vagy felsőoktatási szakképzésben szerzett oklevéllel (amely felsőfokú végzettséget nem ad). </a:t>
            </a:r>
          </a:p>
        </p:txBody>
      </p:sp>
    </p:spTree>
    <p:extLst>
      <p:ext uri="{BB962C8B-B14F-4D97-AF65-F5344CB8AC3E}">
        <p14:creationId xmlns:p14="http://schemas.microsoft.com/office/powerpoint/2010/main" val="1283890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14661"/>
              </p:ext>
            </p:extLst>
          </p:nvPr>
        </p:nvGraphicFramePr>
        <p:xfrm>
          <a:off x="1245770" y="1009290"/>
          <a:ext cx="7297948" cy="5746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8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3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 felvételi követelmény bármely emelt szintű érettségi vizsgával teljesíthető: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4" marR="9064" marT="9064" marB="906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A felvételi követelmény azonos az érettségi pontok számításához előírt érettségi vizsgatárggyal: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4" marR="9064" marT="9064" marB="906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45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az agrár (alapképzés és agrármérnöki osztatlan képzés),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 gazdaságtudományok (alapképzés),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az informatika,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 jogi (alapképzés),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az orvos- és egészségtudomány (alapképzések),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 pedagógusképzés,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és a sporttudomány (kivéve edző)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képzési területek szakjain*.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4" marR="9064" marT="9064" marB="9064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az agrár (osztatlan képzés)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az államtudományi,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 bölcsészettudomány,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 gazdaságtudományok osztatlan képzés és alkalmazott közgazdaságtan alapszak,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 jogi (osztatlan képzés)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 műszaki,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az orvos- és egészségtudomány (osztatlan képzés),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hu-HU" sz="1600" dirty="0">
                          <a:effectLst/>
                        </a:rPr>
                        <a:t>a </a:t>
                      </a:r>
                      <a:r>
                        <a:rPr lang="hu-HU" sz="1600" dirty="0" err="1">
                          <a:effectLst/>
                        </a:rPr>
                        <a:t>társadalomtudományképzési</a:t>
                      </a:r>
                      <a:r>
                        <a:rPr lang="hu-HU" sz="1600" dirty="0">
                          <a:effectLst/>
                        </a:rPr>
                        <a:t> területek szakjain.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64" marR="9064" marT="9064" marB="906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00145" y="158284"/>
            <a:ext cx="6589199" cy="661225"/>
          </a:xfrm>
        </p:spPr>
        <p:txBody>
          <a:bodyPr/>
          <a:lstStyle/>
          <a:p>
            <a:pPr algn="ctr"/>
            <a:r>
              <a:rPr lang="hu-HU" b="1" dirty="0"/>
              <a:t>Képzési területek</a:t>
            </a:r>
          </a:p>
        </p:txBody>
      </p:sp>
    </p:spTree>
    <p:extLst>
      <p:ext uri="{BB962C8B-B14F-4D97-AF65-F5344CB8AC3E}">
        <p14:creationId xmlns:p14="http://schemas.microsoft.com/office/powerpoint/2010/main" val="3436606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3385" y="664303"/>
            <a:ext cx="7727181" cy="2074724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Pontszámítás</a:t>
            </a:r>
            <a:br>
              <a:rPr lang="hu-HU" sz="6000" b="1" dirty="0"/>
            </a:br>
            <a:r>
              <a:rPr lang="hu-HU" sz="2400" b="1" dirty="0">
                <a:solidFill>
                  <a:srgbClr val="FF0000"/>
                </a:solidFill>
              </a:rPr>
              <a:t>nem változott!!</a:t>
            </a:r>
            <a:br>
              <a:rPr lang="hu-HU" sz="6000" b="1" dirty="0">
                <a:solidFill>
                  <a:srgbClr val="FF0000"/>
                </a:solidFill>
              </a:rPr>
            </a:br>
            <a:r>
              <a:rPr lang="hu-HU" b="1" dirty="0" err="1"/>
              <a:t>max</a:t>
            </a:r>
            <a:r>
              <a:rPr lang="hu-HU" b="1" dirty="0"/>
              <a:t>. 200+</a:t>
            </a:r>
            <a:r>
              <a:rPr lang="hu-HU" b="1" dirty="0" err="1"/>
              <a:t>200</a:t>
            </a:r>
            <a:r>
              <a:rPr lang="hu-HU" b="1" dirty="0"/>
              <a:t>+100 pont=500 pont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7984" y="2739027"/>
            <a:ext cx="8776016" cy="3256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>
                <a:solidFill>
                  <a:srgbClr val="FF0000"/>
                </a:solidFill>
              </a:rPr>
              <a:t>két módszer:</a:t>
            </a:r>
            <a:endParaRPr lang="hu-HU" sz="1400" b="1" dirty="0"/>
          </a:p>
          <a:p>
            <a:pPr marL="0" indent="0" algn="ctr">
              <a:buNone/>
            </a:pPr>
            <a:endParaRPr lang="hu-HU" sz="1000" b="1" dirty="0"/>
          </a:p>
          <a:p>
            <a:pPr marL="514350" indent="-457200">
              <a:spcBef>
                <a:spcPts val="0"/>
              </a:spcBef>
              <a:buFont typeface="+mj-lt"/>
              <a:buAutoNum type="arabicPeriod"/>
            </a:pPr>
            <a:r>
              <a:rPr lang="hu-HU" sz="2500" b="1" dirty="0">
                <a:solidFill>
                  <a:srgbClr val="FF0000"/>
                </a:solidFill>
              </a:rPr>
              <a:t>Tanulmányi pontok+érettségi pontok+többletpontok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hu-HU" sz="2400" b="1" dirty="0"/>
              <a:t>             200           </a:t>
            </a:r>
            <a:r>
              <a:rPr lang="hu-HU" sz="2000" b="1" dirty="0"/>
              <a:t>+                </a:t>
            </a:r>
            <a:r>
              <a:rPr lang="hu-HU" sz="2400" b="1" dirty="0" err="1"/>
              <a:t>200</a:t>
            </a:r>
            <a:r>
              <a:rPr lang="hu-HU" sz="2000" b="1" dirty="0"/>
              <a:t>            +            </a:t>
            </a:r>
            <a:r>
              <a:rPr lang="hu-HU" sz="2400" b="1" dirty="0"/>
              <a:t>100</a:t>
            </a:r>
          </a:p>
          <a:p>
            <a:pPr marL="457200" lvl="1" indent="0">
              <a:spcBef>
                <a:spcPts val="0"/>
              </a:spcBef>
              <a:buNone/>
            </a:pPr>
            <a:endParaRPr lang="hu-HU" sz="2000" dirty="0"/>
          </a:p>
          <a:p>
            <a:pPr marL="514350" indent="-457200">
              <a:spcBef>
                <a:spcPts val="0"/>
              </a:spcBef>
              <a:buFont typeface="+mj-lt"/>
              <a:buAutoNum type="arabicPeriod"/>
            </a:pPr>
            <a:r>
              <a:rPr lang="hu-HU" sz="2500" b="1" dirty="0"/>
              <a:t> </a:t>
            </a:r>
            <a:r>
              <a:rPr lang="hu-HU" sz="2500" b="1" dirty="0">
                <a:solidFill>
                  <a:srgbClr val="FF0000"/>
                </a:solidFill>
              </a:rPr>
              <a:t>Érettségi pontok×2 + többletpontok („duplázás”)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hu-HU" sz="2000" b="1" dirty="0"/>
              <a:t>                        </a:t>
            </a:r>
            <a:r>
              <a:rPr lang="hu-HU" sz="2400" b="1" dirty="0"/>
              <a:t>200×2          +             100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77673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38887" y="409235"/>
            <a:ext cx="7616650" cy="1509490"/>
          </a:xfrm>
        </p:spPr>
        <p:txBody>
          <a:bodyPr>
            <a:noAutofit/>
          </a:bodyPr>
          <a:lstStyle/>
          <a:p>
            <a:r>
              <a:rPr lang="hu-HU" sz="6000" b="1" dirty="0"/>
              <a:t>Tanulmányi pontok </a:t>
            </a:r>
            <a:br>
              <a:rPr lang="hu-HU" sz="6000" b="1" dirty="0"/>
            </a:br>
            <a:r>
              <a:rPr lang="hu-HU" sz="4000" b="1" dirty="0"/>
              <a:t>(</a:t>
            </a:r>
            <a:r>
              <a:rPr lang="hu-HU" sz="4000" b="1" dirty="0" err="1"/>
              <a:t>max</a:t>
            </a:r>
            <a:r>
              <a:rPr lang="hu-HU" sz="4000" b="1" dirty="0"/>
              <a:t>. 200 pont)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8195" y="2061592"/>
            <a:ext cx="8320036" cy="4445739"/>
          </a:xfrm>
        </p:spPr>
        <p:txBody>
          <a:bodyPr>
            <a:normAutofit fontScale="85000" lnSpcReduction="10000"/>
          </a:bodyPr>
          <a:lstStyle/>
          <a:p>
            <a:r>
              <a:rPr lang="hu-HU" b="1" dirty="0"/>
              <a:t>Középiskolai osztályzatok (utolsó két tanult év végi) </a:t>
            </a:r>
            <a:r>
              <a:rPr lang="hu-HU" b="1" dirty="0" err="1"/>
              <a:t>max</a:t>
            </a:r>
            <a:r>
              <a:rPr lang="hu-HU" b="1" dirty="0"/>
              <a:t>. 100 pont</a:t>
            </a:r>
          </a:p>
          <a:p>
            <a:pPr lvl="1"/>
            <a:r>
              <a:rPr lang="hu-HU" sz="2000" dirty="0"/>
              <a:t>Magyar nyelv és irodalom</a:t>
            </a:r>
          </a:p>
          <a:p>
            <a:pPr lvl="1"/>
            <a:r>
              <a:rPr lang="hu-HU" sz="2000" dirty="0"/>
              <a:t>Történelem</a:t>
            </a:r>
          </a:p>
          <a:p>
            <a:pPr lvl="1"/>
            <a:r>
              <a:rPr lang="hu-HU" sz="2000" dirty="0"/>
              <a:t>Matematika</a:t>
            </a:r>
          </a:p>
          <a:p>
            <a:pPr lvl="1"/>
            <a:r>
              <a:rPr lang="hu-HU" sz="2000" dirty="0"/>
              <a:t>Legalább 2 évig tanult idegen nyelv</a:t>
            </a:r>
          </a:p>
          <a:p>
            <a:pPr lvl="1"/>
            <a:r>
              <a:rPr lang="hu-HU" sz="2000" dirty="0"/>
              <a:t>Legalább 2 évig tanult természettudományos tantárgy</a:t>
            </a:r>
            <a:br>
              <a:rPr lang="hu-HU" sz="2000" dirty="0"/>
            </a:br>
            <a:r>
              <a:rPr lang="hu-HU" sz="2000" dirty="0"/>
              <a:t>(fizika, kémia, biológia és a földrajz, </a:t>
            </a:r>
            <a:r>
              <a:rPr lang="hu-HU" sz="2000" b="1" dirty="0">
                <a:solidFill>
                  <a:srgbClr val="FF0000"/>
                </a:solidFill>
              </a:rPr>
              <a:t>új-természettudomány</a:t>
            </a:r>
            <a:r>
              <a:rPr lang="hu-HU" dirty="0"/>
              <a:t>), vagy két, legalább egy évig tanult természettudományos tantárgy osztályzatának összege</a:t>
            </a:r>
          </a:p>
          <a:p>
            <a:pPr marL="457200" lvl="1" indent="0">
              <a:buNone/>
            </a:pPr>
            <a:r>
              <a:rPr lang="hu-HU" dirty="0"/>
              <a:t>A kapott eredmény kétszerese jelenti a tanulmányi pontok legfeljebb 100 pontot képező részét</a:t>
            </a:r>
          </a:p>
          <a:p>
            <a:r>
              <a:rPr lang="hu-HU" b="1" dirty="0"/>
              <a:t>Érettségi bizonyítványban szereplő vizsgaeredmények átlaga  </a:t>
            </a:r>
          </a:p>
          <a:p>
            <a:pPr marL="0" indent="0">
              <a:buNone/>
            </a:pPr>
            <a:r>
              <a:rPr lang="hu-HU" b="1" dirty="0" err="1"/>
              <a:t>max</a:t>
            </a:r>
            <a:r>
              <a:rPr lang="hu-HU" b="1" dirty="0"/>
              <a:t>. 100 pont:  </a:t>
            </a:r>
            <a:r>
              <a:rPr lang="hu-HU" dirty="0"/>
              <a:t>5 tantárgy alapján </a:t>
            </a:r>
            <a:r>
              <a:rPr lang="hu-HU" dirty="0">
                <a:solidFill>
                  <a:srgbClr val="FF0000"/>
                </a:solidFill>
              </a:rPr>
              <a:t>! ( 4 kötelező + egy szabadon választott)</a:t>
            </a:r>
          </a:p>
          <a:p>
            <a:pPr marL="0" indent="0">
              <a:buNone/>
            </a:pPr>
            <a:r>
              <a:rPr lang="hu-HU" b="1" dirty="0">
                <a:solidFill>
                  <a:srgbClr val="FF0000"/>
                </a:solidFill>
              </a:rPr>
              <a:t>!!!!!</a:t>
            </a:r>
            <a:r>
              <a:rPr lang="hu-HU" dirty="0"/>
              <a:t>Az érettségi bizonyítvány megszerzését követően szerzett érettségi </a:t>
            </a:r>
            <a:r>
              <a:rPr lang="hu-HU" b="1" dirty="0"/>
              <a:t>tanúsítványokban foglalt eredmények nem vehetők figyelembe</a:t>
            </a:r>
            <a:r>
              <a:rPr lang="hu-HU" dirty="0"/>
              <a:t> a tanulmányi pontok érettségi átlagának számításakor. 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endParaRPr lang="hu-HU" sz="2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10" y="2641056"/>
            <a:ext cx="1786934" cy="12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36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12052" y="348065"/>
            <a:ext cx="7315200" cy="1280890"/>
          </a:xfrm>
        </p:spPr>
        <p:txBody>
          <a:bodyPr>
            <a:noAutofit/>
          </a:bodyPr>
          <a:lstStyle/>
          <a:p>
            <a:r>
              <a:rPr lang="hu-HU" sz="6000" b="1" dirty="0"/>
              <a:t>Tanulmányi pontok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8316" y="1446166"/>
            <a:ext cx="6591985" cy="4445675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A </a:t>
            </a:r>
            <a:r>
              <a:rPr lang="hu-HU" b="1" dirty="0"/>
              <a:t>magyar nyelv és irodalom</a:t>
            </a:r>
            <a:r>
              <a:rPr lang="hu-HU" dirty="0"/>
              <a:t> esetében </a:t>
            </a:r>
            <a:r>
              <a:rPr lang="hu-HU" b="1" dirty="0"/>
              <a:t>évente</a:t>
            </a:r>
            <a:r>
              <a:rPr lang="hu-HU" dirty="0"/>
              <a:t> a két osztályzat számtani átlagát </a:t>
            </a:r>
            <a:r>
              <a:rPr lang="hu-HU" b="1" dirty="0"/>
              <a:t>kerekítés nélkül</a:t>
            </a:r>
            <a:r>
              <a:rPr lang="hu-HU" dirty="0"/>
              <a:t> kell figyelembe venni. ( </a:t>
            </a:r>
            <a:r>
              <a:rPr lang="hu-HU" b="1" dirty="0">
                <a:solidFill>
                  <a:srgbClr val="FF0000"/>
                </a:solidFill>
              </a:rPr>
              <a:t>nálunk már egy jegyet jelent néhány éve</a:t>
            </a:r>
            <a:r>
              <a:rPr lang="hu-HU" dirty="0"/>
              <a:t>)</a:t>
            </a:r>
          </a:p>
          <a:p>
            <a:r>
              <a:rPr lang="hu-HU" dirty="0"/>
              <a:t>A középiskolai eredmények megállapításához és rögzítéséhez </a:t>
            </a:r>
            <a:r>
              <a:rPr lang="hu-HU" b="1" dirty="0"/>
              <a:t>szükséges, hogy a jelentkezéshez beküldje</a:t>
            </a:r>
            <a:r>
              <a:rPr lang="hu-HU" dirty="0"/>
              <a:t> a középiskola utolsó két évfolyamáról, illetve ha választható természettudományos tantárgyat (tantárgyakat) korábban tanulta, </a:t>
            </a:r>
            <a:r>
              <a:rPr lang="hu-HU" b="1" dirty="0">
                <a:solidFill>
                  <a:srgbClr val="FF0000"/>
                </a:solidFill>
              </a:rPr>
              <a:t>minden évfolyamról </a:t>
            </a:r>
            <a:r>
              <a:rPr lang="hu-HU" b="1" dirty="0"/>
              <a:t>a bizonyítványa másolatát</a:t>
            </a:r>
            <a:r>
              <a:rPr lang="hu-HU" dirty="0"/>
              <a:t>. (9-11.évf. április, 12.évf.május-OH kérése)</a:t>
            </a:r>
          </a:p>
          <a:p>
            <a:r>
              <a:rPr lang="hu-HU" b="1" dirty="0"/>
              <a:t>Osztályozó vizsga eredménye</a:t>
            </a:r>
            <a:r>
              <a:rPr lang="hu-HU" dirty="0"/>
              <a:t> csak abban az esetben fogadható el, ha a jelentkező benyújtja a középiskolai bizonyítványa azon oldalát is, amelyen megjegyzésként az osztályozó vizsga ténye és adott évfolyamra vagy évfolyamokra vonatkozó osztályzat is szerepel.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170" y="5775879"/>
            <a:ext cx="1335874" cy="9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49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3456" y="339437"/>
            <a:ext cx="6589199" cy="1799913"/>
          </a:xfrm>
        </p:spPr>
        <p:txBody>
          <a:bodyPr>
            <a:normAutofit fontScale="90000"/>
          </a:bodyPr>
          <a:lstStyle/>
          <a:p>
            <a:r>
              <a:rPr lang="hu-HU" sz="6000" b="1" dirty="0"/>
              <a:t>Tanulmányi pontok</a:t>
            </a:r>
            <a:br>
              <a:rPr lang="hu-HU" dirty="0"/>
            </a:br>
            <a:r>
              <a:rPr lang="hu-HU" dirty="0">
                <a:solidFill>
                  <a:srgbClr val="FF0000"/>
                </a:solidFill>
              </a:rPr>
              <a:t>Fakultációs jegyek</a:t>
            </a:r>
            <a:r>
              <a:rPr lang="hu-HU" dirty="0"/>
              <a:t>*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3456" y="2392392"/>
            <a:ext cx="6591985" cy="3922143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Amennyiben a jelentkező az adott tárgyat az utolsó két évben </a:t>
            </a:r>
            <a:r>
              <a:rPr lang="hu-HU" b="1" dirty="0"/>
              <a:t>fakultáció</a:t>
            </a:r>
            <a:r>
              <a:rPr lang="hu-HU" dirty="0"/>
              <a:t> keretében is tanulta, úgy pontszámításnál az alábbiakat kell figyelembe venni:</a:t>
            </a:r>
          </a:p>
          <a:p>
            <a:pPr lvl="1"/>
            <a:r>
              <a:rPr lang="hu-HU" dirty="0"/>
              <a:t>ha az utolsó éveiben csak fakultáció keretében tanult egy adott tárgyat, akkor azt kell figyelembe venni abban az esetben is, ha a korábbi években szerzett nem fakultációs eredményei jobb eredményt adnak.</a:t>
            </a:r>
          </a:p>
          <a:p>
            <a:pPr lvl="1"/>
            <a:r>
              <a:rPr lang="hu-HU" dirty="0"/>
              <a:t>ha a normál tantárgyat és fakultációt egy évben tanulja, a számára kedvezőbb eredményt veszik figyelembe. </a:t>
            </a:r>
          </a:p>
          <a:p>
            <a:pPr marL="457200" lvl="1" indent="0">
              <a:buNone/>
            </a:pPr>
            <a:r>
              <a:rPr lang="hu-HU" b="1" dirty="0">
                <a:solidFill>
                  <a:srgbClr val="FF0000"/>
                </a:solidFill>
              </a:rPr>
              <a:t>DE! </a:t>
            </a:r>
            <a:r>
              <a:rPr lang="hu-HU" dirty="0"/>
              <a:t>Nálunk egy jegy van belőle!</a:t>
            </a:r>
          </a:p>
          <a:p>
            <a:pPr lvl="1"/>
            <a:r>
              <a:rPr lang="hu-HU" dirty="0"/>
              <a:t>ha a normál tantárgyat és fakultációt egymástól eltérő években tanulta, akkor a tantárgy utolsó két tanult év </a:t>
            </a:r>
            <a:r>
              <a:rPr lang="hu-HU" dirty="0" err="1"/>
              <a:t>évvégi</a:t>
            </a:r>
            <a:r>
              <a:rPr lang="hu-HU" dirty="0"/>
              <a:t> eredményeit veszik figyelembe, függetlenül attól, hogy azt fakultációs vagy normál tantárgyként tanulta-e.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5" y="1233623"/>
            <a:ext cx="1664898" cy="11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91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7161" y="464311"/>
            <a:ext cx="7253055" cy="1280890"/>
          </a:xfrm>
        </p:spPr>
        <p:txBody>
          <a:bodyPr>
            <a:normAutofit/>
          </a:bodyPr>
          <a:lstStyle/>
          <a:p>
            <a:r>
              <a:rPr lang="hu-HU" sz="6000" b="1" dirty="0"/>
              <a:t>Tanulmányi pontok</a:t>
            </a:r>
            <a:endParaRPr lang="hu-HU" sz="6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629005"/>
              </p:ext>
            </p:extLst>
          </p:nvPr>
        </p:nvGraphicFramePr>
        <p:xfrm>
          <a:off x="1340527" y="3571782"/>
          <a:ext cx="6623850" cy="261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992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9.évf.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10.évf.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11.évf.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12.évf.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6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Fizika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----------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21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00B0F0"/>
                          </a:solidFill>
                        </a:rPr>
                        <a:t>Kémia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hu-HU" baseline="0" dirty="0">
                          <a:solidFill>
                            <a:srgbClr val="00B0F0"/>
                          </a:solidFill>
                        </a:rPr>
                        <a:t> (</a:t>
                      </a:r>
                      <a:r>
                        <a:rPr lang="hu-HU" baseline="0" dirty="0" err="1">
                          <a:solidFill>
                            <a:srgbClr val="00B0F0"/>
                          </a:solidFill>
                        </a:rPr>
                        <a:t>fakt</a:t>
                      </a:r>
                      <a:r>
                        <a:rPr lang="hu-HU" baseline="0" dirty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hu-H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00B0F0"/>
                          </a:solidFill>
                        </a:rPr>
                        <a:t>5</a:t>
                      </a:r>
                      <a:r>
                        <a:rPr lang="hu-HU" baseline="0" dirty="0">
                          <a:solidFill>
                            <a:srgbClr val="00B0F0"/>
                          </a:solidFill>
                        </a:rPr>
                        <a:t> (</a:t>
                      </a:r>
                      <a:r>
                        <a:rPr lang="hu-HU" baseline="0" dirty="0" err="1">
                          <a:solidFill>
                            <a:srgbClr val="00B0F0"/>
                          </a:solidFill>
                        </a:rPr>
                        <a:t>fakt</a:t>
                      </a:r>
                      <a:r>
                        <a:rPr lang="hu-HU" baseline="0" dirty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hu-H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21">
                <a:tc>
                  <a:txBody>
                    <a:bodyPr/>
                    <a:lstStyle/>
                    <a:p>
                      <a:r>
                        <a:rPr lang="hu-HU" dirty="0"/>
                        <a:t>Biológia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6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Földrajz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251751" y="2490927"/>
            <a:ext cx="648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Konkrét példa: pl. természettudományos tárgy választásnál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20" y="1452408"/>
            <a:ext cx="1492127" cy="10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758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6093" y="624110"/>
            <a:ext cx="7268308" cy="1998510"/>
          </a:xfrm>
        </p:spPr>
        <p:txBody>
          <a:bodyPr>
            <a:noAutofit/>
          </a:bodyPr>
          <a:lstStyle/>
          <a:p>
            <a:r>
              <a:rPr lang="hu-HU" sz="6000" b="1" dirty="0"/>
              <a:t>Érettségi pontok </a:t>
            </a:r>
            <a:r>
              <a:rPr lang="hu-HU" sz="4000" b="1" dirty="0"/>
              <a:t>(</a:t>
            </a:r>
            <a:r>
              <a:rPr lang="hu-HU" sz="4000" b="1" dirty="0" err="1"/>
              <a:t>max</a:t>
            </a:r>
            <a:r>
              <a:rPr lang="hu-HU" sz="4000" b="1" dirty="0"/>
              <a:t>. 200 pont)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2194" y="2976199"/>
            <a:ext cx="6900002" cy="31227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800" dirty="0"/>
              <a:t>Az egyes szakoknál figyelembe vehető vizsgatárgyak közül </a:t>
            </a:r>
            <a:r>
              <a:rPr lang="hu-HU" sz="2800" b="1" dirty="0"/>
              <a:t>kettő</a:t>
            </a:r>
            <a:r>
              <a:rPr lang="hu-HU" sz="2800" dirty="0"/>
              <a:t> százalékos eredményének összege. </a:t>
            </a:r>
          </a:p>
          <a:p>
            <a:pPr marL="0" indent="0" algn="ctr">
              <a:buNone/>
            </a:pPr>
            <a:r>
              <a:rPr lang="hu-HU" sz="2800" b="1" dirty="0"/>
              <a:t>Max. 100 + </a:t>
            </a:r>
            <a:r>
              <a:rPr lang="hu-HU" sz="2800" b="1" dirty="0" err="1"/>
              <a:t>100</a:t>
            </a:r>
            <a:r>
              <a:rPr lang="hu-HU" sz="2800" b="1" dirty="0"/>
              <a:t> pont kapható.</a:t>
            </a:r>
          </a:p>
          <a:p>
            <a:pPr marL="0" indent="0" algn="ctr">
              <a:buNone/>
            </a:pPr>
            <a:r>
              <a:rPr lang="hu-HU" sz="2800" dirty="0"/>
              <a:t>Pl. történelem 87%+ angol nyelv 92%</a:t>
            </a:r>
          </a:p>
          <a:p>
            <a:pPr marL="0" indent="0" algn="ctr">
              <a:buNone/>
            </a:pPr>
            <a:r>
              <a:rPr lang="hu-HU" sz="2800" dirty="0"/>
              <a:t>87+92=179 pont</a:t>
            </a:r>
          </a:p>
          <a:p>
            <a:pPr marL="0" indent="0" algn="ctr">
              <a:buNone/>
            </a:pP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808" y="1603327"/>
            <a:ext cx="1599483" cy="1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25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39086" y="153381"/>
            <a:ext cx="7057292" cy="1799914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/>
              <a:t>Többletpontok</a:t>
            </a:r>
            <a:br>
              <a:rPr lang="hu-HU" dirty="0"/>
            </a:br>
            <a:r>
              <a:rPr lang="hu-HU" sz="4000" b="1" dirty="0"/>
              <a:t> (</a:t>
            </a:r>
            <a:r>
              <a:rPr lang="hu-HU" sz="4000" b="1" dirty="0" err="1"/>
              <a:t>max</a:t>
            </a:r>
            <a:r>
              <a:rPr lang="hu-HU" sz="4000" b="1" dirty="0"/>
              <a:t>. 100 pont)</a:t>
            </a:r>
            <a:br>
              <a:rPr lang="hu-HU" sz="4000" b="1" dirty="0"/>
            </a:br>
            <a:r>
              <a:rPr lang="hu-HU" sz="2000" b="1" dirty="0"/>
              <a:t>nem változott!!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102" y="2025956"/>
            <a:ext cx="7908052" cy="4685395"/>
          </a:xfrm>
        </p:spPr>
        <p:txBody>
          <a:bodyPr>
            <a:normAutofit fontScale="92500" lnSpcReduction="10000"/>
          </a:bodyPr>
          <a:lstStyle/>
          <a:p>
            <a:r>
              <a:rPr lang="hu-HU" sz="2800" b="1" dirty="0"/>
              <a:t>Jogszabály alapján adható </a:t>
            </a:r>
          </a:p>
          <a:p>
            <a:pPr lvl="1"/>
            <a:r>
              <a:rPr lang="hu-HU" sz="2400" dirty="0"/>
              <a:t>Emelt szintű vizsgaeredményért (</a:t>
            </a:r>
            <a:r>
              <a:rPr lang="hu-HU" sz="2400" b="1" dirty="0">
                <a:solidFill>
                  <a:srgbClr val="FF0000"/>
                </a:solidFill>
              </a:rPr>
              <a:t>50 pont</a:t>
            </a:r>
            <a:r>
              <a:rPr lang="hu-HU" sz="2400" dirty="0"/>
              <a:t>)</a:t>
            </a:r>
          </a:p>
          <a:p>
            <a:pPr lvl="2">
              <a:spcBef>
                <a:spcPts val="0"/>
              </a:spcBef>
            </a:pPr>
            <a:r>
              <a:rPr lang="hu-HU" sz="1800" dirty="0"/>
              <a:t>Legalább 45 %-os eredményű vizsga </a:t>
            </a:r>
            <a:r>
              <a:rPr lang="hu-HU" sz="1800" b="1" dirty="0">
                <a:solidFill>
                  <a:srgbClr val="FF0000"/>
                </a:solidFill>
              </a:rPr>
              <a:t>!</a:t>
            </a:r>
          </a:p>
          <a:p>
            <a:pPr lvl="2">
              <a:spcBef>
                <a:spcPts val="0"/>
              </a:spcBef>
            </a:pPr>
            <a:r>
              <a:rPr lang="hu-HU" sz="1800" dirty="0">
                <a:solidFill>
                  <a:srgbClr val="FF0000"/>
                </a:solidFill>
              </a:rPr>
              <a:t>Érettségi pontot ebből a tantárgyból számolják</a:t>
            </a:r>
            <a:r>
              <a:rPr lang="hu-HU" sz="1800" dirty="0"/>
              <a:t> </a:t>
            </a:r>
            <a:r>
              <a:rPr lang="hu-HU" sz="1800" b="1" dirty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hu-HU" sz="2400" dirty="0"/>
              <a:t>Nyelvtudásért (</a:t>
            </a:r>
            <a:r>
              <a:rPr lang="hu-HU" sz="2400" b="1" dirty="0" err="1">
                <a:solidFill>
                  <a:srgbClr val="FF0000"/>
                </a:solidFill>
              </a:rPr>
              <a:t>max</a:t>
            </a:r>
            <a:r>
              <a:rPr lang="hu-HU" sz="2400" b="1" dirty="0">
                <a:solidFill>
                  <a:srgbClr val="FF0000"/>
                </a:solidFill>
              </a:rPr>
              <a:t>. 40 pont</a:t>
            </a:r>
            <a:r>
              <a:rPr lang="hu-HU" sz="2400" dirty="0"/>
              <a:t>)</a:t>
            </a:r>
          </a:p>
          <a:p>
            <a:pPr lvl="2">
              <a:spcBef>
                <a:spcPts val="0"/>
              </a:spcBef>
            </a:pPr>
            <a:r>
              <a:rPr lang="hu-HU" sz="1800" dirty="0"/>
              <a:t>B2/középfok: 28 pont</a:t>
            </a:r>
          </a:p>
          <a:p>
            <a:pPr lvl="2">
              <a:spcBef>
                <a:spcPts val="0"/>
              </a:spcBef>
            </a:pPr>
            <a:r>
              <a:rPr lang="hu-HU" sz="1800" dirty="0"/>
              <a:t>C1/ felsőfok: 40 pont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hu-HU" sz="1800" dirty="0"/>
              <a:t>(</a:t>
            </a:r>
            <a:r>
              <a:rPr lang="hu-HU" sz="1800" dirty="0">
                <a:solidFill>
                  <a:srgbClr val="FF0000"/>
                </a:solidFill>
              </a:rPr>
              <a:t>Ha a jelentkező ugyanazon idegen nyelvből egyidejűleg nyelvvizsga és emelt szintű érettségi vizsga alapján is jogosult lenne többletpontra, akkor a többletpontokat csak egyszer, a számára kedvezőbb pontszámot biztosító jogcímen kapja meg.)</a:t>
            </a:r>
          </a:p>
          <a:p>
            <a:pPr lvl="1"/>
            <a:r>
              <a:rPr lang="hu-HU" sz="2400" dirty="0"/>
              <a:t>Esélyegyenlőségért (</a:t>
            </a:r>
            <a:r>
              <a:rPr lang="hu-HU" sz="2400" dirty="0" err="1"/>
              <a:t>max</a:t>
            </a:r>
            <a:r>
              <a:rPr lang="hu-HU" sz="2400" dirty="0"/>
              <a:t>. 40 pont)</a:t>
            </a:r>
          </a:p>
          <a:p>
            <a:pPr lvl="2"/>
            <a:r>
              <a:rPr lang="hu-HU" sz="2200" dirty="0"/>
              <a:t>hátrányos helyzet, fogyatékosság, </a:t>
            </a:r>
          </a:p>
          <a:p>
            <a:pPr lvl="1"/>
            <a:r>
              <a:rPr lang="hu-HU" sz="2400" dirty="0"/>
              <a:t>Felsőoktatási szakképzésben szerzett oklevélért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445" y="1053338"/>
            <a:ext cx="1722698" cy="119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64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3927" y="339438"/>
            <a:ext cx="7067341" cy="1509490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/>
              <a:t>További többletpontok</a:t>
            </a:r>
            <a:br>
              <a:rPr lang="hu-HU" sz="4000" dirty="0"/>
            </a:br>
            <a:r>
              <a:rPr lang="hu-HU" sz="4000" b="1" dirty="0"/>
              <a:t> (</a:t>
            </a:r>
            <a:r>
              <a:rPr lang="hu-HU" sz="4000" b="1" dirty="0" err="1"/>
              <a:t>max</a:t>
            </a:r>
            <a:r>
              <a:rPr lang="hu-HU" sz="4000" b="1" dirty="0"/>
              <a:t>. 100 pont)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4925" y="1848928"/>
            <a:ext cx="8345344" cy="4835957"/>
          </a:xfrm>
        </p:spPr>
        <p:txBody>
          <a:bodyPr>
            <a:normAutofit fontScale="92500" lnSpcReduction="10000"/>
          </a:bodyPr>
          <a:lstStyle/>
          <a:p>
            <a:r>
              <a:rPr lang="hu-HU" sz="2900" b="1" dirty="0"/>
              <a:t>Képzési területek szerint adható:</a:t>
            </a:r>
          </a:p>
          <a:p>
            <a:pPr lvl="1"/>
            <a:r>
              <a:rPr lang="hu-HU" sz="1800" dirty="0"/>
              <a:t>Tanulmányi és művészeti versenyeredmények (</a:t>
            </a:r>
            <a:r>
              <a:rPr lang="hu-HU" sz="1800" b="1" dirty="0">
                <a:solidFill>
                  <a:srgbClr val="FF0000"/>
                </a:solidFill>
              </a:rPr>
              <a:t>pl. OKTV</a:t>
            </a:r>
            <a:r>
              <a:rPr lang="hu-HU" sz="1800" dirty="0"/>
              <a:t>)</a:t>
            </a:r>
          </a:p>
          <a:p>
            <a:pPr lvl="2"/>
            <a:r>
              <a:rPr lang="hu-HU" sz="1800" dirty="0"/>
              <a:t>    1–10. helyezésért 100 többletpont,</a:t>
            </a:r>
          </a:p>
          <a:p>
            <a:pPr lvl="2"/>
            <a:r>
              <a:rPr lang="hu-HU" sz="1800" dirty="0"/>
              <a:t>    11–20. helyezésért 50 többletpont,</a:t>
            </a:r>
          </a:p>
          <a:p>
            <a:pPr lvl="2"/>
            <a:r>
              <a:rPr lang="hu-HU" sz="1800" dirty="0"/>
              <a:t>    21–30. helyezésért 25 többletpont</a:t>
            </a:r>
          </a:p>
          <a:p>
            <a:pPr lvl="1"/>
            <a:r>
              <a:rPr lang="hu-HU" sz="1800" dirty="0"/>
              <a:t>Szakképesítés ( </a:t>
            </a:r>
            <a:r>
              <a:rPr lang="hu-HU" sz="1800" dirty="0" err="1"/>
              <a:t>pl</a:t>
            </a:r>
            <a:r>
              <a:rPr lang="hu-HU" sz="1800" dirty="0"/>
              <a:t> OKJ-s végzettség )</a:t>
            </a:r>
          </a:p>
          <a:p>
            <a:pPr lvl="1"/>
            <a:r>
              <a:rPr lang="hu-HU" sz="1800" dirty="0"/>
              <a:t>Sporteredmények( pl. Diákolimpia, OB, EB, VB 1-3.hely)</a:t>
            </a:r>
          </a:p>
          <a:p>
            <a:pPr marL="457200" lvl="1" indent="0">
              <a:buNone/>
            </a:pPr>
            <a:r>
              <a:rPr lang="hu-HU" sz="1800" dirty="0"/>
              <a:t>Pl. a Magyar Diáksport Szövetség igazolása alapján, a Nemzetközi Olimpiai Bizottság által elismert sportágban a Magyar Diáksport Szövetség által, vagy közreműködésével szervezett </a:t>
            </a:r>
            <a:r>
              <a:rPr lang="hu-HU" sz="1800" b="1" dirty="0"/>
              <a:t>Diákolimpia</a:t>
            </a:r>
            <a:r>
              <a:rPr lang="hu-HU" sz="1800" dirty="0"/>
              <a:t> </a:t>
            </a:r>
            <a:r>
              <a:rPr lang="hu-HU" sz="1800" b="1" dirty="0"/>
              <a:t>országos döntőjében</a:t>
            </a:r>
            <a:r>
              <a:rPr lang="hu-HU" sz="1800" dirty="0"/>
              <a:t> elért </a:t>
            </a:r>
            <a:r>
              <a:rPr lang="hu-HU" sz="1800" b="1" dirty="0"/>
              <a:t>legalább 3. helyezésért</a:t>
            </a:r>
            <a:r>
              <a:rPr lang="hu-HU" sz="1800" dirty="0"/>
              <a:t> </a:t>
            </a:r>
            <a:r>
              <a:rPr lang="hu-HU" sz="1800" b="1" dirty="0"/>
              <a:t>10 többletpont</a:t>
            </a:r>
            <a:r>
              <a:rPr lang="hu-HU" sz="1800" dirty="0"/>
              <a:t> adható, amelyet csak abban az esetben kaphat meg a jelentkező, ha az arra jogosító eredményt </a:t>
            </a:r>
            <a:r>
              <a:rPr lang="hu-HU" sz="1800" b="1" dirty="0"/>
              <a:t>legkésőbb a jelentkezés évét megelőző 8 éven belül</a:t>
            </a:r>
            <a:r>
              <a:rPr lang="hu-HU" sz="1800" dirty="0"/>
              <a:t> szerezte.</a:t>
            </a:r>
          </a:p>
          <a:p>
            <a:r>
              <a:rPr lang="hu-HU" sz="2000" dirty="0"/>
              <a:t>Önkéntes tartalékos katonai szolgálatért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12" y="1227075"/>
            <a:ext cx="1786934" cy="12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67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0529" y="624110"/>
            <a:ext cx="7193872" cy="1479898"/>
          </a:xfrm>
        </p:spPr>
        <p:txBody>
          <a:bodyPr>
            <a:noAutofit/>
          </a:bodyPr>
          <a:lstStyle/>
          <a:p>
            <a:r>
              <a:rPr lang="hu-HU" sz="6000" b="1" dirty="0"/>
              <a:t>Fakultáció</a:t>
            </a:r>
            <a:br>
              <a:rPr lang="hu-HU" sz="6000" b="1" dirty="0"/>
            </a:br>
            <a:r>
              <a:rPr lang="hu-HU" sz="3200" b="1" dirty="0"/>
              <a:t>kötelező óraszámba építetten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6376" y="2428806"/>
            <a:ext cx="7002178" cy="3777622"/>
          </a:xfrm>
        </p:spPr>
        <p:txBody>
          <a:bodyPr>
            <a:normAutofit fontScale="77500" lnSpcReduction="20000"/>
          </a:bodyPr>
          <a:lstStyle/>
          <a:p>
            <a:r>
              <a:rPr lang="hu-HU" sz="3400" dirty="0"/>
              <a:t>11-12. évfolyam</a:t>
            </a:r>
          </a:p>
          <a:p>
            <a:pPr>
              <a:spcBef>
                <a:spcPts val="1800"/>
              </a:spcBef>
            </a:pPr>
            <a:r>
              <a:rPr lang="hu-HU" sz="3400" dirty="0"/>
              <a:t>A, B, C sáv: </a:t>
            </a:r>
            <a:r>
              <a:rPr lang="hu-HU" sz="2600" dirty="0"/>
              <a:t>változatos párosítások, reggeli 1-2. óra, heti 2 óra , esetenként több</a:t>
            </a:r>
          </a:p>
          <a:p>
            <a:pPr lvl="1">
              <a:spcBef>
                <a:spcPts val="1800"/>
              </a:spcBef>
            </a:pPr>
            <a:r>
              <a:rPr lang="hu-HU" sz="2400" dirty="0"/>
              <a:t>Klasszikus főtárgyak, idegen nyelvek, informatika, természettudományos tárgyak, ének-zene, </a:t>
            </a:r>
            <a:endParaRPr lang="hu-HU" sz="3400" dirty="0"/>
          </a:p>
          <a:p>
            <a:pPr>
              <a:spcBef>
                <a:spcPts val="1800"/>
              </a:spcBef>
            </a:pPr>
            <a:r>
              <a:rPr lang="hu-HU" sz="3600" dirty="0"/>
              <a:t>Jelentkezés</a:t>
            </a:r>
            <a:endParaRPr lang="hu-HU" sz="4200" dirty="0"/>
          </a:p>
          <a:p>
            <a:pPr lvl="1">
              <a:spcBef>
                <a:spcPts val="1800"/>
              </a:spcBef>
            </a:pPr>
            <a:r>
              <a:rPr lang="hu-HU" sz="2600" dirty="0"/>
              <a:t>minden év április 20-ig történik a meghirdetés</a:t>
            </a:r>
          </a:p>
          <a:p>
            <a:pPr lvl="1">
              <a:spcBef>
                <a:spcPts val="1800"/>
              </a:spcBef>
            </a:pPr>
            <a:r>
              <a:rPr lang="hu-HU" sz="2600" dirty="0"/>
              <a:t>Külön nyomtatványon májusban</a:t>
            </a:r>
          </a:p>
          <a:p>
            <a:pPr marL="0" indent="0">
              <a:spcBef>
                <a:spcPts val="1800"/>
              </a:spcBef>
              <a:buNone/>
            </a:pP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43" y="738130"/>
            <a:ext cx="1491087" cy="12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606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1370" y="16510"/>
            <a:ext cx="7268700" cy="1222070"/>
          </a:xfrm>
        </p:spPr>
        <p:txBody>
          <a:bodyPr>
            <a:normAutofit fontScale="90000"/>
          </a:bodyPr>
          <a:lstStyle/>
          <a:p>
            <a:r>
              <a:rPr lang="hu-HU" sz="4400" b="1" dirty="0"/>
              <a:t>Konkrét példa</a:t>
            </a:r>
            <a:br>
              <a:rPr lang="hu-HU" sz="6700" b="1" dirty="0"/>
            </a:br>
            <a:r>
              <a:rPr lang="hu-HU" sz="4000" b="1" dirty="0"/>
              <a:t>jogász képzés </a:t>
            </a:r>
            <a:r>
              <a:rPr lang="hu-HU" sz="2200" dirty="0"/>
              <a:t>( min.350 pont)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288806"/>
              </p:ext>
            </p:extLst>
          </p:nvPr>
        </p:nvGraphicFramePr>
        <p:xfrm>
          <a:off x="518027" y="1629612"/>
          <a:ext cx="8224245" cy="2482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6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5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9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1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9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227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22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jegy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százalék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2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magyar nyelv és irodalom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77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43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történelem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történelem</a:t>
                      </a:r>
                      <a:r>
                        <a:rPr lang="hu-HU" sz="1400" dirty="0">
                          <a:effectLst/>
                        </a:rPr>
                        <a:t> </a:t>
                      </a:r>
                      <a:r>
                        <a:rPr lang="hu-HU" sz="1400" b="1" dirty="0">
                          <a:effectLst/>
                        </a:rPr>
                        <a:t>(E)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90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5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biológia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német </a:t>
                      </a:r>
                      <a:r>
                        <a:rPr lang="hu-HU" sz="1400" b="1" dirty="0">
                          <a:effectLst/>
                        </a:rPr>
                        <a:t>(E)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09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összesen: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22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24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átlag: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 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79,8%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091" y="1278394"/>
            <a:ext cx="81190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Középiskolai eredmények 	Érettségi eredmények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266398" y="4112341"/>
            <a:ext cx="35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Számolás: 22+24=46×2= 92 pont </a:t>
            </a:r>
            <a:r>
              <a:rPr lang="hu-HU" alt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alt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553199" y="4134263"/>
            <a:ext cx="44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kötelező +1 szabadon választott:</a:t>
            </a: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79,8=80 pont</a:t>
            </a:r>
            <a:endParaRPr lang="hu-HU" alt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699760" y="4494739"/>
            <a:ext cx="84442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/>
              <a:t>Ennek megfelelően a jelentkezőnek 92+80 = </a:t>
            </a:r>
            <a:r>
              <a:rPr lang="hu-HU" sz="1600" b="1" dirty="0"/>
              <a:t>172 tanulmányi pont</a:t>
            </a:r>
            <a:r>
              <a:rPr lang="hu-HU" sz="1600" dirty="0"/>
              <a:t>ja lesz.</a:t>
            </a:r>
          </a:p>
          <a:p>
            <a:r>
              <a:rPr lang="hu-HU" sz="1600" dirty="0"/>
              <a:t>A jogász képzésen a </a:t>
            </a:r>
            <a:r>
              <a:rPr lang="hu-HU" sz="1600" b="1" dirty="0"/>
              <a:t>történelem és német </a:t>
            </a:r>
            <a:r>
              <a:rPr lang="hu-HU" sz="1600" dirty="0"/>
              <a:t>(v angol, latin, francia, magyar, olasz) érettségi vizsgatárgyak alapján számolják a pontokat. Esetünkben ez 90+85= </a:t>
            </a:r>
            <a:r>
              <a:rPr lang="hu-HU" sz="1600" b="1" dirty="0"/>
              <a:t>175 érettségi pont.</a:t>
            </a:r>
          </a:p>
          <a:p>
            <a:r>
              <a:rPr lang="hu-HU" sz="1600" b="1" dirty="0"/>
              <a:t>Többletpontok:</a:t>
            </a:r>
          </a:p>
          <a:p>
            <a:pPr marL="285750" indent="-285750">
              <a:buFontTx/>
              <a:buChar char="-"/>
            </a:pPr>
            <a:r>
              <a:rPr lang="hu-HU" sz="1600" dirty="0"/>
              <a:t>Van B2 nyelvvizsgája: 28 pont ( angol nyelv) nem kap érte most</a:t>
            </a:r>
          </a:p>
          <a:p>
            <a:pPr marL="285750" indent="-285750">
              <a:buFontTx/>
              <a:buChar char="-"/>
            </a:pPr>
            <a:r>
              <a:rPr lang="hu-HU" sz="1600" dirty="0"/>
              <a:t>Történelem+ német emelt szintű érettségiért: 50 + </a:t>
            </a:r>
            <a:r>
              <a:rPr lang="hu-HU" sz="1600" dirty="0" err="1"/>
              <a:t>50</a:t>
            </a:r>
            <a:r>
              <a:rPr lang="hu-HU" sz="1600" dirty="0"/>
              <a:t> = 100 pont</a:t>
            </a:r>
          </a:p>
          <a:p>
            <a:pPr marL="285750" indent="-285750">
              <a:buFontTx/>
              <a:buChar char="-"/>
            </a:pPr>
            <a:r>
              <a:rPr lang="hu-HU" sz="1600" b="1" dirty="0"/>
              <a:t>A jelentkező </a:t>
            </a:r>
            <a:r>
              <a:rPr lang="hu-HU" sz="1600" b="1" dirty="0" err="1"/>
              <a:t>össz.pontszáma</a:t>
            </a:r>
            <a:r>
              <a:rPr lang="hu-HU" sz="1600" b="1" dirty="0"/>
              <a:t>: 172 + </a:t>
            </a:r>
            <a:r>
              <a:rPr lang="hu-HU" sz="1600" b="1" dirty="0">
                <a:solidFill>
                  <a:srgbClr val="FF0000"/>
                </a:solidFill>
              </a:rPr>
              <a:t>175</a:t>
            </a:r>
            <a:r>
              <a:rPr lang="hu-HU" sz="1600" b="1" dirty="0"/>
              <a:t> + 100 = 447 pont, </a:t>
            </a:r>
          </a:p>
          <a:p>
            <a:pPr marL="285750" indent="-285750">
              <a:buFontTx/>
              <a:buChar char="-"/>
            </a:pPr>
            <a:r>
              <a:rPr lang="hu-HU" sz="1600" b="1" dirty="0">
                <a:solidFill>
                  <a:srgbClr val="FF0000"/>
                </a:solidFill>
              </a:rPr>
              <a:t>duplázással 175+</a:t>
            </a:r>
            <a:r>
              <a:rPr lang="hu-HU" sz="1600" b="1" dirty="0" err="1">
                <a:solidFill>
                  <a:srgbClr val="FF0000"/>
                </a:solidFill>
              </a:rPr>
              <a:t>175</a:t>
            </a:r>
            <a:r>
              <a:rPr lang="hu-HU" sz="1600" b="1" dirty="0">
                <a:solidFill>
                  <a:srgbClr val="FF0000"/>
                </a:solidFill>
              </a:rPr>
              <a:t>+100=</a:t>
            </a:r>
            <a:r>
              <a:rPr lang="hu-HU" sz="1600" b="1" dirty="0"/>
              <a:t>450 pont </a:t>
            </a:r>
            <a:r>
              <a:rPr lang="hu-HU" sz="1600" dirty="0"/>
              <a:t>( 472 pont volt  a 2021-es ponthatár az </a:t>
            </a:r>
            <a:r>
              <a:rPr lang="hu-HU" sz="1600" dirty="0" err="1"/>
              <a:t>ELTÉn</a:t>
            </a:r>
            <a:r>
              <a:rPr lang="hu-HU" sz="1600" dirty="0"/>
              <a:t>)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24" y="143623"/>
            <a:ext cx="1317660" cy="14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6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6094" y="156567"/>
            <a:ext cx="7268700" cy="1321713"/>
          </a:xfrm>
        </p:spPr>
        <p:txBody>
          <a:bodyPr>
            <a:normAutofit fontScale="90000"/>
          </a:bodyPr>
          <a:lstStyle/>
          <a:p>
            <a:r>
              <a:rPr lang="hu-HU" sz="4400" b="1" dirty="0"/>
              <a:t>Konkrét példa</a:t>
            </a:r>
            <a:br>
              <a:rPr lang="hu-HU" sz="4400" b="1" dirty="0"/>
            </a:br>
            <a:r>
              <a:rPr lang="hu-HU" sz="4000" b="1" dirty="0"/>
              <a:t>műszaki képzés </a:t>
            </a:r>
            <a:r>
              <a:rPr lang="hu-HU" sz="2000" dirty="0"/>
              <a:t>(min.330 pont építészmérnök)</a:t>
            </a:r>
            <a:br>
              <a:rPr lang="hu-HU" sz="4400" b="1" dirty="0"/>
            </a:br>
            <a:endParaRPr lang="hu-HU" sz="44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8733099"/>
              </p:ext>
            </p:extLst>
          </p:nvPr>
        </p:nvGraphicFramePr>
        <p:xfrm>
          <a:off x="542932" y="1914143"/>
          <a:ext cx="8490215" cy="2222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3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Tantárgy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jegy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százalék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történelem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történelem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</a:rPr>
                        <a:t>matematika</a:t>
                      </a:r>
                      <a:r>
                        <a:rPr lang="hu-HU" sz="1400" dirty="0">
                          <a:effectLst/>
                        </a:rPr>
                        <a:t> </a:t>
                      </a:r>
                      <a:r>
                        <a:rPr lang="hu-HU" sz="1400" b="1" dirty="0">
                          <a:effectLst/>
                        </a:rPr>
                        <a:t>(E)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biológia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fizika</a:t>
                      </a:r>
                      <a:r>
                        <a:rPr lang="hu-HU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dirty="0">
                          <a:effectLst/>
                        </a:rPr>
                        <a:t>(E)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78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összesen: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23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21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átlag: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74,8%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549" y="1545032"/>
            <a:ext cx="81190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Középiskolai eredmények 	Érettségi eredmények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2549" y="4145468"/>
            <a:ext cx="35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Számolás: 23 +21=44 ×2= 88 pont </a:t>
            </a:r>
            <a:r>
              <a:rPr lang="hu-HU" alt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alt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419991" y="4145468"/>
            <a:ext cx="44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kötelező +1 szabadon választott:</a:t>
            </a: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74,8 =75 pont</a:t>
            </a:r>
            <a:endParaRPr lang="hu-HU" alt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25910" y="4492862"/>
            <a:ext cx="83072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Ennek megfelelően a jelentkezőnek 88+75 = </a:t>
            </a:r>
            <a:r>
              <a:rPr lang="hu-HU" b="1" dirty="0"/>
              <a:t>163 tanulmányi pont</a:t>
            </a:r>
            <a:r>
              <a:rPr lang="hu-HU" dirty="0"/>
              <a:t>ja lesz.</a:t>
            </a:r>
          </a:p>
          <a:p>
            <a:r>
              <a:rPr lang="hu-HU" dirty="0"/>
              <a:t>A műszaki képzésen </a:t>
            </a:r>
            <a:r>
              <a:rPr lang="hu-HU" b="1" dirty="0"/>
              <a:t>matematika és </a:t>
            </a:r>
            <a:r>
              <a:rPr lang="hu-HU" dirty="0"/>
              <a:t>fizika( v történelem v magyar v szakmai </a:t>
            </a:r>
            <a:r>
              <a:rPr lang="hu-HU" dirty="0" err="1"/>
              <a:t>éretts</a:t>
            </a:r>
            <a:r>
              <a:rPr lang="hu-HU" dirty="0"/>
              <a:t>. tárgy) érettségi vizsgatárgyak alapján számolhatja a pontokat. Esetünkben ez 81 + 78 = </a:t>
            </a:r>
            <a:r>
              <a:rPr lang="hu-HU" b="1" dirty="0"/>
              <a:t>159 érettségi pont.</a:t>
            </a:r>
          </a:p>
          <a:p>
            <a:r>
              <a:rPr lang="hu-HU" b="1" dirty="0"/>
              <a:t>Többletpontok:</a:t>
            </a:r>
          </a:p>
          <a:p>
            <a:pPr marL="285750" indent="-285750">
              <a:buFontTx/>
              <a:buChar char="-"/>
            </a:pPr>
            <a:r>
              <a:rPr lang="hu-HU" dirty="0"/>
              <a:t>emelt szintű érettségikért (matematika+fizika)= 50+</a:t>
            </a:r>
            <a:r>
              <a:rPr lang="hu-HU" dirty="0" err="1"/>
              <a:t>50</a:t>
            </a:r>
            <a:r>
              <a:rPr lang="hu-HU" dirty="0"/>
              <a:t> pont</a:t>
            </a:r>
          </a:p>
          <a:p>
            <a:pPr marL="285750" indent="-285750">
              <a:buFontTx/>
              <a:buChar char="-"/>
            </a:pPr>
            <a:r>
              <a:rPr lang="hu-HU" b="1" dirty="0"/>
              <a:t>A jelentkező </a:t>
            </a:r>
            <a:r>
              <a:rPr lang="hu-HU" b="1" dirty="0" err="1"/>
              <a:t>össz.pontszáma</a:t>
            </a:r>
            <a:r>
              <a:rPr lang="hu-HU" b="1" dirty="0"/>
              <a:t>: 163 + </a:t>
            </a:r>
            <a:r>
              <a:rPr lang="hu-HU" b="1" dirty="0">
                <a:solidFill>
                  <a:srgbClr val="FF0000"/>
                </a:solidFill>
              </a:rPr>
              <a:t>159</a:t>
            </a:r>
            <a:r>
              <a:rPr lang="hu-HU" b="1" dirty="0"/>
              <a:t> + 50+ 50 = 422 pont. </a:t>
            </a:r>
            <a:r>
              <a:rPr lang="hu-HU" dirty="0"/>
              <a:t>( 417 pont a 2021-es ponthatár a BME-n)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669" y="156567"/>
            <a:ext cx="1624507" cy="89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187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26" y="1869296"/>
            <a:ext cx="3926284" cy="294471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5" y="755348"/>
            <a:ext cx="1385451" cy="13411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5" y="4717608"/>
            <a:ext cx="1385451" cy="13411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5" y="2671094"/>
            <a:ext cx="1385451" cy="13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6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97353" y="1873229"/>
            <a:ext cx="6591985" cy="1208411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sz="4000" b="1" dirty="0"/>
              <a:t>Sok sikert kívánok és </a:t>
            </a:r>
          </a:p>
          <a:p>
            <a:pPr marL="0" indent="0" algn="ctr">
              <a:buNone/>
            </a:pPr>
            <a:r>
              <a:rPr lang="hu-HU" sz="4000" b="1" dirty="0"/>
              <a:t>köszönöm a figyelmet!</a:t>
            </a:r>
          </a:p>
          <a:p>
            <a:pPr marL="0" indent="0" algn="ctr">
              <a:buNone/>
            </a:pPr>
            <a:endParaRPr lang="hu-HU" sz="4000" dirty="0"/>
          </a:p>
          <a:p>
            <a:pPr marL="0" indent="0" algn="ctr">
              <a:buNone/>
            </a:pPr>
            <a:endParaRPr lang="hu-HU" sz="4000" dirty="0"/>
          </a:p>
          <a:p>
            <a:pPr marL="0" indent="0" algn="ctr">
              <a:buNone/>
            </a:pPr>
            <a:endParaRPr lang="hu-HU" sz="4000" dirty="0"/>
          </a:p>
          <a:p>
            <a:pPr marL="0" indent="0" algn="ctr">
              <a:buNone/>
            </a:pP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70594" y="5799632"/>
            <a:ext cx="267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Lőrincz Éva</a:t>
            </a:r>
          </a:p>
          <a:p>
            <a:pPr algn="ctr"/>
            <a:r>
              <a:rPr lang="hu-HU" dirty="0"/>
              <a:t>igazgatóhelyettes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345" y="3362458"/>
            <a:ext cx="2135404" cy="289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9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0407" y="2806058"/>
            <a:ext cx="7001621" cy="37776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400" dirty="0"/>
              <a:t>Értékelés,mulasztás: </a:t>
            </a:r>
            <a:r>
              <a:rPr lang="hu-HU" sz="2400" dirty="0"/>
              <a:t>ugyanolyan, mint a „normál „ tanóra – igazolások kérdése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400" dirty="0"/>
              <a:t>Módosítás: évente egyszer jogszabály alapján lehetséges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600" dirty="0"/>
              <a:t>Osztályozóvizsga, beszámolási kötelezettség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0616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Fakultáció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079980" y="1602776"/>
            <a:ext cx="580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Kötelezettségek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56" y="875685"/>
            <a:ext cx="1491087" cy="12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3992" y="2497029"/>
            <a:ext cx="6591985" cy="413668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Ha nincs alaptantárgy</a:t>
            </a:r>
            <a:r>
              <a:rPr lang="hu-HU" sz="8800" dirty="0"/>
              <a:t>: önálló életet él a tantárgy ( </a:t>
            </a:r>
            <a:r>
              <a:rPr lang="hu-HU" sz="8800" dirty="0" err="1"/>
              <a:t>pl</a:t>
            </a:r>
            <a:r>
              <a:rPr lang="hu-HU" sz="8800" dirty="0"/>
              <a:t> kémia, művészettörténet, földrajz)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Ha van alaptantárgy</a:t>
            </a:r>
            <a:r>
              <a:rPr lang="hu-HU" sz="8800" dirty="0"/>
              <a:t>: az alaptantárggyal egyeztetve az óraszámok arányában állapítják meg az érdemjegyet a tanító kollégák( pl. biológia, magyar, történelem, idegen nyelvek,fizika 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8800" b="1" dirty="0"/>
              <a:t>Matematika</a:t>
            </a:r>
            <a:r>
              <a:rPr lang="hu-HU" sz="8800" dirty="0"/>
              <a:t>: egyedi helyzetben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0616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Fakultáció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088072" y="1658867"/>
            <a:ext cx="580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Jegyképzés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00" y="922185"/>
            <a:ext cx="1491087" cy="12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7171" y="642501"/>
            <a:ext cx="7428488" cy="1698304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Osztályozóvizsgák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77171" y="1682657"/>
            <a:ext cx="6591985" cy="489067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/>
              <a:t>Tanulmányok alatti vizsga: </a:t>
            </a:r>
          </a:p>
          <a:p>
            <a:pPr lvl="1">
              <a:spcBef>
                <a:spcPts val="0"/>
              </a:spcBef>
            </a:pPr>
            <a:r>
              <a:rPr lang="hu-HU" sz="2200" dirty="0"/>
              <a:t>jogszabályi előírás: lehetőség min. kétszer egy tanévben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/>
              <a:t>Időszakok: ( nálunk)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félévet követő: idén:február 1-2. ( kedd, szerda)</a:t>
            </a:r>
          </a:p>
          <a:p>
            <a:pPr lvl="2">
              <a:spcBef>
                <a:spcPts val="0"/>
              </a:spcBef>
            </a:pPr>
            <a:r>
              <a:rPr lang="hu-HU" sz="1800" dirty="0"/>
              <a:t>Jelentkezés : január 21. péntek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Tavaszi: április 25-26.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Tanévzáráskor: augusztus végén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Speciális esetek</a:t>
            </a:r>
          </a:p>
          <a:p>
            <a:pPr marL="457200" lvl="1" indent="0">
              <a:spcBef>
                <a:spcPts val="0"/>
              </a:spcBef>
              <a:buNone/>
            </a:pPr>
            <a:endParaRPr lang="hu-HU" sz="2400" dirty="0"/>
          </a:p>
          <a:p>
            <a:pPr>
              <a:spcBef>
                <a:spcPts val="0"/>
              </a:spcBef>
            </a:pPr>
            <a:r>
              <a:rPr lang="hu-HU" sz="2400" dirty="0"/>
              <a:t>Jelentkezés: külön nyomtatványon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honlapon is fent van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366" y="3826571"/>
            <a:ext cx="989167" cy="19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4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427310" y="815509"/>
            <a:ext cx="7045050" cy="1280890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Osztályozóvizsgák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85791" y="2096399"/>
            <a:ext cx="6591985" cy="3777622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600" b="1" dirty="0"/>
              <a:t>Az érintettek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Külföldön tanulók ( félévre, tanévre)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3000" dirty="0">
                <a:solidFill>
                  <a:srgbClr val="FF0000"/>
                </a:solidFill>
              </a:rPr>
              <a:t>Előrehozott érettségire jelentkezők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Egyéni tanrend alapján tanulók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Fakultációt váltók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Sok hiányzással rendelkezők ( jogszabályi keretek, 30%-nál magasabb hiányzás)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76" y="4448343"/>
            <a:ext cx="989167" cy="19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2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3681" y="337915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/>
              <a:t>Érettségi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4593" y="1467059"/>
            <a:ext cx="7767376" cy="5134708"/>
          </a:xfrm>
        </p:spPr>
        <p:txBody>
          <a:bodyPr>
            <a:normAutofit fontScale="47500" lnSpcReduction="20000"/>
          </a:bodyPr>
          <a:lstStyle/>
          <a:p>
            <a:r>
              <a:rPr lang="hu-HU" sz="6200" b="1" dirty="0"/>
              <a:t>Időszakok</a:t>
            </a:r>
          </a:p>
          <a:p>
            <a:pPr lvl="1"/>
            <a:r>
              <a:rPr lang="hu-HU" sz="5000" dirty="0"/>
              <a:t>Tavaszi</a:t>
            </a:r>
          </a:p>
          <a:p>
            <a:pPr lvl="1"/>
            <a:r>
              <a:rPr lang="hu-HU" sz="5000" dirty="0"/>
              <a:t>Őszi</a:t>
            </a:r>
          </a:p>
          <a:p>
            <a:r>
              <a:rPr lang="hu-HU" sz="6100" b="1" dirty="0"/>
              <a:t>Tantárgyak</a:t>
            </a:r>
          </a:p>
          <a:p>
            <a:pPr lvl="1"/>
            <a:r>
              <a:rPr lang="hu-HU" sz="5000" dirty="0"/>
              <a:t>Kötelező</a:t>
            </a:r>
          </a:p>
          <a:p>
            <a:pPr lvl="1"/>
            <a:r>
              <a:rPr lang="hu-HU" sz="5000" dirty="0"/>
              <a:t>Szabadon választott</a:t>
            </a:r>
          </a:p>
          <a:p>
            <a:r>
              <a:rPr lang="hu-HU" sz="6100" b="1" dirty="0"/>
              <a:t>Fajták</a:t>
            </a:r>
          </a:p>
          <a:p>
            <a:pPr lvl="1"/>
            <a:r>
              <a:rPr lang="hu-HU" sz="5000" b="1" dirty="0"/>
              <a:t>Rendes</a:t>
            </a:r>
          </a:p>
          <a:p>
            <a:pPr lvl="1"/>
            <a:r>
              <a:rPr lang="hu-HU" sz="5000" b="1" dirty="0"/>
              <a:t>Előrehozott</a:t>
            </a:r>
          </a:p>
          <a:p>
            <a:pPr lvl="1"/>
            <a:r>
              <a:rPr lang="hu-HU" sz="5000" dirty="0"/>
              <a:t>Szintemelő</a:t>
            </a:r>
          </a:p>
          <a:p>
            <a:pPr lvl="1"/>
            <a:r>
              <a:rPr lang="hu-HU" sz="5000" dirty="0"/>
              <a:t>Ismétlő/javító/kiegészítő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0" y="4547611"/>
            <a:ext cx="2763829" cy="15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/>
              <a:t>Érettségi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5030" y="2306934"/>
            <a:ext cx="7897588" cy="3714304"/>
          </a:xfrm>
        </p:spPr>
        <p:txBody>
          <a:bodyPr>
            <a:normAutofit/>
          </a:bodyPr>
          <a:lstStyle/>
          <a:p>
            <a:r>
              <a:rPr lang="hu-HU" sz="2900" b="1" dirty="0"/>
              <a:t>Szintek</a:t>
            </a:r>
          </a:p>
          <a:p>
            <a:pPr lvl="1"/>
            <a:r>
              <a:rPr lang="hu-HU" sz="2400" dirty="0"/>
              <a:t>Közép</a:t>
            </a:r>
          </a:p>
          <a:p>
            <a:pPr lvl="1"/>
            <a:r>
              <a:rPr lang="hu-HU" sz="2400" dirty="0"/>
              <a:t>Emelt</a:t>
            </a:r>
          </a:p>
          <a:p>
            <a:r>
              <a:rPr lang="hu-HU" sz="2900" b="1" dirty="0"/>
              <a:t>Jelentkezés</a:t>
            </a:r>
          </a:p>
          <a:p>
            <a:pPr lvl="1"/>
            <a:r>
              <a:rPr lang="hu-HU" sz="2400" dirty="0"/>
              <a:t>Jelentkezési lap: </a:t>
            </a:r>
            <a:r>
              <a:rPr lang="hu-HU" sz="1800" dirty="0"/>
              <a:t>törzslapkivonatok+ személyes adatok</a:t>
            </a:r>
          </a:p>
          <a:p>
            <a:pPr lvl="1"/>
            <a:r>
              <a:rPr lang="hu-HU" sz="2400" dirty="0"/>
              <a:t>Határidő: 2022. február 15</a:t>
            </a:r>
            <a:r>
              <a:rPr lang="hu-HU" dirty="0"/>
              <a:t>.</a:t>
            </a:r>
          </a:p>
          <a:p>
            <a:pPr lvl="1"/>
            <a:r>
              <a:rPr lang="hu-HU" sz="2400" dirty="0"/>
              <a:t>Iskolai segítséggel intézzük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50140" y="6189786"/>
            <a:ext cx="568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400" b="1" dirty="0" err="1">
                <a:solidFill>
                  <a:srgbClr val="FF0000"/>
                </a:solidFill>
              </a:rPr>
              <a:t>www.oktatas.hu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71" y="2372582"/>
            <a:ext cx="2763829" cy="15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18237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2253</TotalTime>
  <Words>2807</Words>
  <Application>Microsoft Office PowerPoint</Application>
  <PresentationFormat>Diavetítés a képernyőre (4:3 oldalarány)</PresentationFormat>
  <Paragraphs>438</Paragraphs>
  <Slides>33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Symbol</vt:lpstr>
      <vt:lpstr>Wingdings 3</vt:lpstr>
      <vt:lpstr>Szálak</vt:lpstr>
      <vt:lpstr>Jelentkezz!</vt:lpstr>
      <vt:lpstr>Amiről szót ejtünk…</vt:lpstr>
      <vt:lpstr>Fakultáció kötelező óraszámba építetten</vt:lpstr>
      <vt:lpstr>Fakultáció</vt:lpstr>
      <vt:lpstr>Fakultáció</vt:lpstr>
      <vt:lpstr>Osztályozóvizsgák</vt:lpstr>
      <vt:lpstr>Osztályozóvizsgák</vt:lpstr>
      <vt:lpstr>Érettségi rendszer</vt:lpstr>
      <vt:lpstr>Érettségi rendszer</vt:lpstr>
      <vt:lpstr>Érettségi eredmények értékelése</vt:lpstr>
      <vt:lpstr>Előrehozott vizsgák 278/2019 ( XI.21) Korm.rend. ( friss változás- idén ősszel volt így először)</vt:lpstr>
      <vt:lpstr>Érettségi követelmények változása/ 2022-2024</vt:lpstr>
      <vt:lpstr>Érettségi/ Fő tárgyak (2017-től történt változások…még nem az újak..)</vt:lpstr>
      <vt:lpstr>Érettségi követelmények változása/2022-2024</vt:lpstr>
      <vt:lpstr>Projektmunka,mint újdonság a természettudományos tantárgyaknál</vt:lpstr>
      <vt:lpstr>Projektmunka 2.</vt:lpstr>
      <vt:lpstr>Irány az egyetem!</vt:lpstr>
      <vt:lpstr>PowerPoint-bemutató</vt:lpstr>
      <vt:lpstr>PowerPoint-bemutató</vt:lpstr>
      <vt:lpstr>Bemeneti követelmény</vt:lpstr>
      <vt:lpstr>Képzési területek</vt:lpstr>
      <vt:lpstr>Pontszámítás nem változott!! max. 200+200+100 pont=500 pont</vt:lpstr>
      <vt:lpstr>Tanulmányi pontok  (max. 200 pont)</vt:lpstr>
      <vt:lpstr>Tanulmányi pontok</vt:lpstr>
      <vt:lpstr>Tanulmányi pontok Fakultációs jegyek*</vt:lpstr>
      <vt:lpstr>Tanulmányi pontok</vt:lpstr>
      <vt:lpstr>Érettségi pontok (max. 200 pont)</vt:lpstr>
      <vt:lpstr>Többletpontok  (max. 100 pont) nem változott!!</vt:lpstr>
      <vt:lpstr>További többletpontok  (max. 100 pont)</vt:lpstr>
      <vt:lpstr>Konkrét példa jogász képzés ( min.350 pont)</vt:lpstr>
      <vt:lpstr>Konkrét példa műszaki képzés (min.330 pont építészmérnök) 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Pontok és egyebek</dc:title>
  <dc:creator>Felhasználó</dc:creator>
  <cp:lastModifiedBy>Ágnes Pesty</cp:lastModifiedBy>
  <cp:revision>204</cp:revision>
  <cp:lastPrinted>2018-01-11T12:04:37Z</cp:lastPrinted>
  <dcterms:created xsi:type="dcterms:W3CDTF">2016-04-04T10:11:13Z</dcterms:created>
  <dcterms:modified xsi:type="dcterms:W3CDTF">2022-01-26T07:16:29Z</dcterms:modified>
</cp:coreProperties>
</file>